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39"/>
  </p:notesMasterIdLst>
  <p:sldIdLst>
    <p:sldId id="262" r:id="rId2"/>
    <p:sldId id="259" r:id="rId3"/>
    <p:sldId id="260" r:id="rId4"/>
    <p:sldId id="263" r:id="rId5"/>
    <p:sldId id="264" r:id="rId6"/>
    <p:sldId id="287" r:id="rId7"/>
    <p:sldId id="288" r:id="rId8"/>
    <p:sldId id="300" r:id="rId9"/>
    <p:sldId id="290" r:id="rId10"/>
    <p:sldId id="291" r:id="rId11"/>
    <p:sldId id="292" r:id="rId12"/>
    <p:sldId id="293" r:id="rId13"/>
    <p:sldId id="294" r:id="rId14"/>
    <p:sldId id="296" r:id="rId15"/>
    <p:sldId id="297" r:id="rId16"/>
    <p:sldId id="298" r:id="rId17"/>
    <p:sldId id="299" r:id="rId18"/>
    <p:sldId id="301" r:id="rId19"/>
    <p:sldId id="302" r:id="rId20"/>
    <p:sldId id="303" r:id="rId21"/>
    <p:sldId id="304" r:id="rId22"/>
    <p:sldId id="306" r:id="rId23"/>
    <p:sldId id="307" r:id="rId24"/>
    <p:sldId id="308" r:id="rId25"/>
    <p:sldId id="309" r:id="rId26"/>
    <p:sldId id="320" r:id="rId27"/>
    <p:sldId id="311" r:id="rId28"/>
    <p:sldId id="312" r:id="rId29"/>
    <p:sldId id="313" r:id="rId30"/>
    <p:sldId id="305" r:id="rId31"/>
    <p:sldId id="317" r:id="rId32"/>
    <p:sldId id="318" r:id="rId33"/>
    <p:sldId id="316" r:id="rId34"/>
    <p:sldId id="315" r:id="rId35"/>
    <p:sldId id="314" r:id="rId36"/>
    <p:sldId id="321" r:id="rId37"/>
    <p:sldId id="319" r:id="rId38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111D"/>
    <a:srgbClr val="990000"/>
    <a:srgbClr val="D12E3C"/>
    <a:srgbClr val="371610"/>
    <a:srgbClr val="C0C5D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64" autoAdjust="0"/>
    <p:restoredTop sz="94660"/>
  </p:normalViewPr>
  <p:slideViewPr>
    <p:cSldViewPr>
      <p:cViewPr varScale="1">
        <p:scale>
          <a:sx n="59" d="100"/>
          <a:sy n="59" d="100"/>
        </p:scale>
        <p:origin x="-66" y="-9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4" Type="http://schemas.openxmlformats.org/officeDocument/2006/relationships/image" Target="../media/image4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B957E-F6C7-445C-9E45-5D2C3BE81857}" type="datetimeFigureOut">
              <a:rPr lang="sv-SE" smtClean="0"/>
              <a:pPr/>
              <a:t>2011-07-22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F5EB6-9F7A-496D-B023-317B0E8AD204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EF5EB6-9F7A-496D-B023-317B0E8AD204}" type="slidenum">
              <a:rPr lang="sv-SE" smtClean="0"/>
              <a:pPr/>
              <a:t>19</a:t>
            </a:fld>
            <a:endParaRPr 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EF5EB6-9F7A-496D-B023-317B0E8AD204}" type="slidenum">
              <a:rPr lang="sv-SE" smtClean="0"/>
              <a:pPr/>
              <a:t>20</a:t>
            </a:fld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pic>
        <p:nvPicPr>
          <p:cNvPr id="11" name="Picture 10" descr="hangaren2_20100820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85800"/>
            <a:ext cx="9144000" cy="5486400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1066800" y="4724400"/>
            <a:ext cx="7010400" cy="12954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</a:schemeClr>
              </a:gs>
              <a:gs pos="12000">
                <a:schemeClr val="tx1">
                  <a:lumMod val="75000"/>
                  <a:alpha val="90000"/>
                </a:schemeClr>
              </a:gs>
              <a:gs pos="20000">
                <a:schemeClr val="tx1">
                  <a:lumMod val="85000"/>
                  <a:alpha val="80000"/>
                </a:schemeClr>
              </a:gs>
              <a:gs pos="80000">
                <a:schemeClr val="tx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ounded Rectangle 12"/>
          <p:cNvSpPr/>
          <p:nvPr userDrawn="1"/>
        </p:nvSpPr>
        <p:spPr>
          <a:xfrm>
            <a:off x="304800" y="1066800"/>
            <a:ext cx="8534400" cy="990600"/>
          </a:xfrm>
          <a:prstGeom prst="roundRect">
            <a:avLst/>
          </a:prstGeom>
          <a:gradFill>
            <a:gsLst>
              <a:gs pos="0">
                <a:schemeClr val="bg2">
                  <a:tint val="48000"/>
                  <a:satMod val="300000"/>
                  <a:alpha val="70000"/>
                </a:schemeClr>
              </a:gs>
              <a:gs pos="12000">
                <a:schemeClr val="bg2">
                  <a:tint val="48000"/>
                  <a:satMod val="300000"/>
                  <a:alpha val="70000"/>
                </a:schemeClr>
              </a:gs>
              <a:gs pos="20000">
                <a:schemeClr val="bg2">
                  <a:tint val="49000"/>
                  <a:satMod val="300000"/>
                  <a:alpha val="80000"/>
                </a:schemeClr>
              </a:gs>
              <a:gs pos="100000">
                <a:schemeClr val="bg2">
                  <a:shade val="30000"/>
                  <a:alpha val="9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66800" y="1143000"/>
            <a:ext cx="7010400" cy="838200"/>
          </a:xfrm>
          <a:noFill/>
        </p:spPr>
        <p:txBody>
          <a:bodyPr vert="horz" wrap="square" lIns="91440" tIns="0" rIns="45720" bIns="0" rtlCol="0" anchor="ctr" anchorCtr="0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ctr">
              <a:defRPr sz="3600" b="1">
                <a:solidFill>
                  <a:schemeClr val="accent3">
                    <a:lumMod val="50000"/>
                  </a:schemeClr>
                </a:solidFill>
              </a:defRPr>
            </a:lvl1pPr>
            <a:extLst/>
          </a:lstStyle>
          <a:p>
            <a:r>
              <a:rPr kumimoji="0" lang="en-US" dirty="0" smtClean="0"/>
              <a:t>Master Title</a:t>
            </a:r>
            <a:endParaRPr kumimoji="0"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4748784"/>
            <a:ext cx="6858000" cy="1271016"/>
          </a:xfrm>
        </p:spPr>
        <p:txBody>
          <a:bodyPr lIns="118872" tIns="0" rIns="45720" bIns="0" anchor="ctr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dirty="0" smtClean="0"/>
              <a:t>Name</a:t>
            </a:r>
          </a:p>
          <a:p>
            <a:r>
              <a:rPr kumimoji="0" lang="en-US" dirty="0" smtClean="0"/>
              <a:t>National Supercomputing Center, </a:t>
            </a:r>
            <a:r>
              <a:rPr kumimoji="0" lang="en-US" dirty="0" err="1" smtClean="0"/>
              <a:t>Linköping</a:t>
            </a:r>
            <a:r>
              <a:rPr kumimoji="0" lang="en-US" dirty="0" smtClean="0"/>
              <a:t>, Sweden</a:t>
            </a:r>
          </a:p>
        </p:txBody>
      </p:sp>
      <p:sp>
        <p:nvSpPr>
          <p:cNvPr id="18" name="Footer Placeholder 4"/>
          <p:cNvSpPr txBox="1">
            <a:spLocks/>
          </p:cNvSpPr>
          <p:nvPr userDrawn="1"/>
        </p:nvSpPr>
        <p:spPr>
          <a:xfrm>
            <a:off x="1807481" y="6477000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National Supercomputing Center, http://www.nsc.liu.se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9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381000"/>
            <a:ext cx="4191000" cy="304800"/>
          </a:xfrm>
        </p:spPr>
        <p:txBody>
          <a:bodyPr>
            <a:no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dirty="0" smtClean="0"/>
              <a:t>Title of the conference/workshop/etc</a:t>
            </a:r>
            <a:endParaRPr lang="sv-SE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6477000"/>
            <a:ext cx="2362200" cy="304800"/>
          </a:xfrm>
        </p:spPr>
        <p:txBody>
          <a:bodyPr>
            <a:normAutofit/>
          </a:bodyPr>
          <a:lstStyle>
            <a:lvl1pPr>
              <a:buFontTx/>
              <a:buNone/>
              <a:defRPr sz="1200"/>
            </a:lvl1pPr>
          </a:lstStyle>
          <a:p>
            <a:pPr lvl="0"/>
            <a:r>
              <a:rPr lang="sv-SE" dirty="0" smtClean="0"/>
              <a:t>2011-07-18</a:t>
            </a:r>
            <a:endParaRPr lang="en-US" dirty="0" smtClean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9144000" cy="6172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9" name="Picture 17" descr="header_nsc_logo_600x47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61088"/>
            <a:ext cx="9144000" cy="71596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gradFill>
            <a:gsLst>
              <a:gs pos="0">
                <a:srgbClr val="371610"/>
              </a:gs>
              <a:gs pos="100000">
                <a:srgbClr val="D12E3C"/>
              </a:gs>
            </a:gsLst>
            <a:lin ang="0" scaled="1"/>
          </a:gradFill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1"/>
            <a:ext cx="8839200" cy="5105399"/>
          </a:xfrm>
        </p:spPr>
        <p:txBody>
          <a:bodyPr/>
          <a:lstStyle>
            <a:lvl1pPr>
              <a:buClr>
                <a:schemeClr val="accent3">
                  <a:lumMod val="75000"/>
                </a:schemeClr>
              </a:buClr>
              <a:buFontTx/>
              <a:buBlip>
                <a:blip r:embed="rId3"/>
              </a:buBlip>
              <a:defRPr sz="2800">
                <a:solidFill>
                  <a:srgbClr val="990000"/>
                </a:solidFill>
                <a:latin typeface="Arial" pitchFamily="34" charset="0"/>
                <a:cs typeface="Arial" pitchFamily="34" charset="0"/>
              </a:defRPr>
            </a:lvl1pPr>
            <a:lvl2pPr>
              <a:buSzPct val="65000"/>
              <a:buFontTx/>
              <a:buBlip>
                <a:blip r:embed="rId4"/>
              </a:buBlip>
              <a:defRPr sz="2400">
                <a:solidFill>
                  <a:srgbClr val="990000"/>
                </a:solidFill>
              </a:defRPr>
            </a:lvl2pPr>
            <a:lvl3pPr>
              <a:buFont typeface="Wingdings" pitchFamily="2" charset="2"/>
              <a:buChar char="§"/>
              <a:defRPr sz="2000">
                <a:solidFill>
                  <a:srgbClr val="990000"/>
                </a:solidFill>
                <a:latin typeface="Century Gothic" pitchFamily="34" charset="0"/>
              </a:defRPr>
            </a:lvl3pPr>
            <a:lvl4pPr>
              <a:buClr>
                <a:schemeClr val="accent3">
                  <a:lumMod val="75000"/>
                </a:schemeClr>
              </a:buClr>
              <a:buSzPct val="60000"/>
              <a:buFont typeface="Arial" pitchFamily="34" charset="0"/>
              <a:buChar char="►"/>
              <a:defRPr sz="1800">
                <a:solidFill>
                  <a:srgbClr val="990000"/>
                </a:solidFill>
                <a:latin typeface="Calibri" pitchFamily="34" charset="0"/>
              </a:defRPr>
            </a:lvl4pPr>
            <a:lvl5pPr>
              <a:buSzPct val="75000"/>
              <a:buFontTx/>
              <a:buBlip>
                <a:blip r:embed="rId5"/>
              </a:buBlip>
              <a:defRPr sz="1400">
                <a:solidFill>
                  <a:srgbClr val="990000"/>
                </a:solidFill>
                <a:latin typeface="Comic Sans MS" pitchFamily="66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396" y="6476999"/>
            <a:ext cx="733864" cy="27432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7780C0-FA02-4135-BB96-B1473A54AD9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914400"/>
            <a:ext cx="9144000" cy="5943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ctangle 14"/>
          <p:cNvSpPr/>
          <p:nvPr userDrawn="1"/>
        </p:nvSpPr>
        <p:spPr>
          <a:xfrm>
            <a:off x="1371600" y="3429000"/>
            <a:ext cx="6400800" cy="2590800"/>
          </a:xfrm>
          <a:prstGeom prst="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2000">
                <a:schemeClr val="accent3">
                  <a:lumMod val="60000"/>
                  <a:lumOff val="40000"/>
                </a:schemeClr>
              </a:gs>
              <a:gs pos="20000">
                <a:schemeClr val="accent6">
                  <a:lumMod val="40000"/>
                  <a:lumOff val="60000"/>
                </a:schemeClr>
              </a:gs>
              <a:gs pos="80000">
                <a:schemeClr val="accent3">
                  <a:lumMod val="20000"/>
                  <a:lumOff val="80000"/>
                </a:schemeClr>
              </a:gs>
            </a:gsLst>
            <a:lin ang="0" scaled="1"/>
          </a:gradFill>
          <a:ln w="254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ounded Rectangle 12"/>
          <p:cNvSpPr/>
          <p:nvPr userDrawn="1"/>
        </p:nvSpPr>
        <p:spPr>
          <a:xfrm>
            <a:off x="914400" y="1905000"/>
            <a:ext cx="7315200" cy="1066800"/>
          </a:xfrm>
          <a:prstGeom prst="roundRect">
            <a:avLst/>
          </a:prstGeom>
          <a:gradFill flip="none" rotWithShape="1">
            <a:gsLst>
              <a:gs pos="0">
                <a:srgbClr val="65111D"/>
              </a:gs>
              <a:gs pos="12000">
                <a:schemeClr val="accent3">
                  <a:lumMod val="50000"/>
                </a:schemeClr>
              </a:gs>
              <a:gs pos="20000">
                <a:schemeClr val="accent3">
                  <a:lumMod val="75000"/>
                </a:schemeClr>
              </a:gs>
              <a:gs pos="80000">
                <a:schemeClr val="accent6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78408" y="1981200"/>
            <a:ext cx="7174992" cy="914400"/>
          </a:xfrm>
        </p:spPr>
        <p:txBody>
          <a:bodyPr vert="horz" lIns="91440" tIns="0" rIns="91440" bIns="0" rtlCol="0" anchor="ctr" anchorCtr="0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ctr">
              <a:defRPr sz="3200" b="1" cap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dirty="0" smtClean="0"/>
              <a:t>Subtitle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429000"/>
            <a:ext cx="6400800" cy="2590800"/>
          </a:xfrm>
        </p:spPr>
        <p:txBody>
          <a:bodyPr lIns="146304" tIns="0" rIns="45720" bIns="0" anchor="t"/>
          <a:lstStyle>
            <a:lvl1pPr marL="230188" indent="-230188">
              <a:buClr>
                <a:srgbClr val="540000"/>
              </a:buClr>
              <a:buFont typeface="Wingdings" pitchFamily="2" charset="2"/>
              <a:buChar char="Ø"/>
              <a:defRPr sz="200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6999"/>
            <a:ext cx="1371600" cy="2743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8801" y="6476999"/>
            <a:ext cx="5486400" cy="27432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 smtClean="0"/>
              <a:t>National Supercomputing Centre, http://www.nsc.liu.se</a:t>
            </a:r>
            <a:endParaRPr lang="sv-SE" dirty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gradFill>
            <a:gsLst>
              <a:gs pos="0">
                <a:srgbClr val="371610"/>
              </a:gs>
              <a:gs pos="100000">
                <a:srgbClr val="D12E3C"/>
              </a:gs>
            </a:gsLst>
            <a:lin ang="0" scaled="1"/>
          </a:gradFill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ctr">
              <a:defRPr sz="320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16" name="Picture 17" descr="header_nsc_logo_600x47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61088"/>
            <a:ext cx="9144000" cy="715962"/>
          </a:xfrm>
          <a:prstGeom prst="rect">
            <a:avLst/>
          </a:prstGeom>
          <a:noFill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80C0-FA02-4135-BB96-B1473A54AD9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80C0-FA02-4135-BB96-B1473A54AD9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80C0-FA02-4135-BB96-B1473A54AD9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80C0-FA02-4135-BB96-B1473A54AD9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80C0-FA02-4135-BB96-B1473A54AD9E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endParaRPr lang="sv-SE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E07780C0-FA02-4135-BB96-B1473A54AD9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80C0-FA02-4135-BB96-B1473A54AD9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80C0-FA02-4135-BB96-B1473A54AD9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07780C0-FA02-4135-BB96-B1473A54AD9E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8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9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1143000"/>
            <a:ext cx="8382000" cy="838200"/>
          </a:xfrm>
        </p:spPr>
        <p:txBody>
          <a:bodyPr lIns="0" rIns="0">
            <a:noAutofit/>
          </a:bodyPr>
          <a:lstStyle/>
          <a:p>
            <a:r>
              <a:rPr lang="en-US" sz="2800" dirty="0" smtClean="0"/>
              <a:t>Numerical Experiments of Solving Moderate-Velocity Flow Field Using a Hybrid CFD-MD Approach</a:t>
            </a:r>
            <a:endParaRPr lang="sv-SE" sz="2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Soon-Heum Ko</a:t>
            </a:r>
            <a:r>
              <a:rPr lang="sv-SE" baseline="30000" dirty="0" smtClean="0"/>
              <a:t>*,1</a:t>
            </a:r>
            <a:r>
              <a:rPr lang="sv-SE" dirty="0" smtClean="0"/>
              <a:t>, Nayong Kim</a:t>
            </a:r>
            <a:r>
              <a:rPr lang="sv-SE" baseline="30000" dirty="0" smtClean="0"/>
              <a:t>2</a:t>
            </a:r>
            <a:r>
              <a:rPr lang="sv-SE" dirty="0" smtClean="0"/>
              <a:t> and Shantenu Jha</a:t>
            </a:r>
            <a:r>
              <a:rPr lang="sv-SE" baseline="30000" dirty="0" smtClean="0"/>
              <a:t>2</a:t>
            </a:r>
            <a:endParaRPr lang="sv-SE" dirty="0" smtClean="0"/>
          </a:p>
          <a:p>
            <a:endParaRPr lang="sv-SE" sz="2000" baseline="30000" dirty="0" smtClean="0"/>
          </a:p>
          <a:p>
            <a:r>
              <a:rPr lang="sv-SE" sz="2000" baseline="30000" dirty="0" smtClean="0"/>
              <a:t>1</a:t>
            </a:r>
            <a:r>
              <a:rPr lang="sv-SE" sz="2000" dirty="0" smtClean="0"/>
              <a:t>National Supercomputing Centre, Linköping, Sweden</a:t>
            </a:r>
          </a:p>
          <a:p>
            <a:r>
              <a:rPr lang="sv-SE" sz="2000" baseline="30000" dirty="0" smtClean="0"/>
              <a:t>2</a:t>
            </a:r>
            <a:r>
              <a:rPr lang="sv-SE" sz="2000" dirty="0" smtClean="0"/>
              <a:t>Center for Computation and Technology, Louisiana, USA</a:t>
            </a:r>
            <a:endParaRPr lang="sv-SE" sz="2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81000" y="381000"/>
            <a:ext cx="5105400" cy="304800"/>
          </a:xfrm>
        </p:spPr>
        <p:txBody>
          <a:bodyPr/>
          <a:lstStyle/>
          <a:p>
            <a:r>
              <a:rPr lang="en-US" dirty="0" smtClean="0"/>
              <a:t>ASME-JSME-KSME Joint Fluids Engineering Conference 2011</a:t>
            </a:r>
            <a:endParaRPr lang="sv-SE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sv-SE" dirty="0" smtClean="0"/>
              <a:t>2011-07-27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Outline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66"/>
              </a:buClr>
            </a:pPr>
            <a:endParaRPr lang="en-US" altLang="ko-KR" dirty="0" smtClean="0"/>
          </a:p>
          <a:p>
            <a:pPr>
              <a:buClr>
                <a:srgbClr val="FF0066"/>
              </a:buClr>
            </a:pPr>
            <a:r>
              <a:rPr lang="en-US" altLang="ko-KR" dirty="0" smtClean="0"/>
              <a:t>Introduction</a:t>
            </a:r>
          </a:p>
          <a:p>
            <a:pPr>
              <a:buClr>
                <a:srgbClr val="FF0066"/>
              </a:buClr>
            </a:pPr>
            <a:endParaRPr lang="en-US" altLang="ko-KR" dirty="0" smtClean="0"/>
          </a:p>
          <a:p>
            <a:pPr>
              <a:buClr>
                <a:srgbClr val="FF0066"/>
              </a:buClr>
            </a:pPr>
            <a:r>
              <a:rPr lang="en-US" altLang="ko-KR" dirty="0" smtClean="0"/>
              <a:t>Accuracy of a Hybrid CFD-MD Approach</a:t>
            </a:r>
          </a:p>
          <a:p>
            <a:pPr>
              <a:buClr>
                <a:srgbClr val="FF0066"/>
              </a:buClr>
            </a:pPr>
            <a:endParaRPr lang="en-US" altLang="ko-KR" dirty="0" smtClean="0"/>
          </a:p>
          <a:p>
            <a:pPr>
              <a:buClr>
                <a:srgbClr val="FF0066"/>
              </a:buClr>
            </a:pPr>
            <a:r>
              <a:rPr lang="en-US" altLang="ko-KR" dirty="0" smtClean="0"/>
              <a:t>Suppression of the Statistical Noise</a:t>
            </a:r>
          </a:p>
          <a:p>
            <a:pPr>
              <a:buClr>
                <a:srgbClr val="FF0066"/>
              </a:buClr>
            </a:pPr>
            <a:endParaRPr lang="en-US" altLang="ko-KR" dirty="0" smtClean="0"/>
          </a:p>
          <a:p>
            <a:pPr>
              <a:buClr>
                <a:srgbClr val="FF0066"/>
              </a:buClr>
            </a:pPr>
            <a:r>
              <a:rPr lang="en-US" altLang="ko-KR" dirty="0" smtClean="0"/>
              <a:t>Numerical Simulations</a:t>
            </a:r>
          </a:p>
          <a:p>
            <a:pPr>
              <a:buClr>
                <a:srgbClr val="FF0066"/>
              </a:buClr>
            </a:pPr>
            <a:endParaRPr lang="en-US" altLang="ko-KR" dirty="0" smtClean="0"/>
          </a:p>
          <a:p>
            <a:pPr>
              <a:buClr>
                <a:srgbClr val="FF0066"/>
              </a:buClr>
            </a:pPr>
            <a:r>
              <a:rPr lang="en-US" altLang="ko-KR" dirty="0" smtClean="0"/>
              <a:t>Concluding Remarks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Introduction</a:t>
            </a:r>
            <a:endParaRPr lang="sv-S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 smtClean="0"/>
          </a:p>
          <a:p>
            <a:r>
              <a:rPr lang="sv-SE" dirty="0" smtClean="0"/>
              <a:t>NSC – National Supercomputing Centre in Sweden</a:t>
            </a:r>
          </a:p>
          <a:p>
            <a:endParaRPr lang="sv-SE" dirty="0" smtClean="0"/>
          </a:p>
          <a:p>
            <a:r>
              <a:rPr lang="sv-SE" dirty="0" smtClean="0"/>
              <a:t>Motivation for a Hybrid Simulation</a:t>
            </a:r>
          </a:p>
          <a:p>
            <a:endParaRPr lang="sv-SE" dirty="0" smtClean="0"/>
          </a:p>
          <a:p>
            <a:r>
              <a:rPr lang="sv-SE" dirty="0" smtClean="0"/>
              <a:t>Numerical Issues</a:t>
            </a:r>
          </a:p>
          <a:p>
            <a:endParaRPr lang="sv-SE" dirty="0" smtClean="0"/>
          </a:p>
          <a:p>
            <a:r>
              <a:rPr lang="sv-SE" dirty="0" smtClean="0"/>
              <a:t>Agenda for Today’s Presentation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weden_map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2667000"/>
            <a:ext cx="3276600" cy="3276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NSC – National Supercomputing Centre</a:t>
            </a:r>
            <a:endParaRPr lang="sv-SE" dirty="0"/>
          </a:p>
        </p:txBody>
      </p:sp>
      <p:pic>
        <p:nvPicPr>
          <p:cNvPr id="14" name="Picture 13" descr="6a00e54ef83753883301287691c25a970c-500w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3276600"/>
            <a:ext cx="1752600" cy="1295400"/>
          </a:xfrm>
          <a:prstGeom prst="rect">
            <a:avLst/>
          </a:prstGeom>
        </p:spPr>
      </p:pic>
      <p:pic>
        <p:nvPicPr>
          <p:cNvPr id="16" name="Picture 15" descr="Laitaure Lake, Sarek National Park, Sweden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4648200"/>
            <a:ext cx="1752600" cy="1295400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>
            <a:off x="5867400" y="3959423"/>
            <a:ext cx="3352800" cy="2212777"/>
            <a:chOff x="5867400" y="3959423"/>
            <a:chExt cx="3352800" cy="2212777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43600" y="5334000"/>
              <a:ext cx="1295400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0" descr="linkoping_universitet1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38999" y="5334000"/>
              <a:ext cx="762001" cy="5334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5867400" y="5864423"/>
              <a:ext cx="3352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dirty="0" smtClean="0"/>
                <a:t>NSC is located in the Linköping University</a:t>
              </a:r>
              <a:endParaRPr lang="sv-SE" sz="1400" dirty="0"/>
            </a:p>
          </p:txBody>
        </p:sp>
        <p:pic>
          <p:nvPicPr>
            <p:cNvPr id="17" name="Picture 16" descr="linkoping4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53200" y="4188023"/>
              <a:ext cx="2057400" cy="990600"/>
            </a:xfrm>
            <a:prstGeom prst="rect">
              <a:avLst/>
            </a:prstGeom>
          </p:spPr>
        </p:pic>
        <p:pic>
          <p:nvPicPr>
            <p:cNvPr id="15" name="Picture 14" descr="300px-Linkoping-cathedral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43600" y="3959423"/>
              <a:ext cx="762000" cy="1066800"/>
            </a:xfrm>
            <a:prstGeom prst="rect">
              <a:avLst/>
            </a:prstGeom>
          </p:spPr>
        </p:pic>
      </p:grpSp>
      <p:pic>
        <p:nvPicPr>
          <p:cNvPr id="18" name="Picture 17" descr="Stockholm_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419600" y="1066800"/>
            <a:ext cx="1981200" cy="1447800"/>
          </a:xfrm>
          <a:prstGeom prst="rect">
            <a:avLst/>
          </a:prstGeom>
        </p:spPr>
      </p:pic>
      <p:pic>
        <p:nvPicPr>
          <p:cNvPr id="19" name="Picture 18" descr="sweden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81000" y="1066800"/>
            <a:ext cx="2743200" cy="1905000"/>
          </a:xfrm>
          <a:prstGeom prst="rect">
            <a:avLst/>
          </a:prstGeom>
        </p:spPr>
      </p:pic>
      <p:pic>
        <p:nvPicPr>
          <p:cNvPr id="20" name="Picture 19" descr="sweden_stockholm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553200" y="1066800"/>
            <a:ext cx="2209800" cy="1447800"/>
          </a:xfrm>
          <a:prstGeom prst="rect">
            <a:avLst/>
          </a:prstGeom>
        </p:spPr>
      </p:pic>
      <p:sp>
        <p:nvSpPr>
          <p:cNvPr id="25" name="Oval 24"/>
          <p:cNvSpPr/>
          <p:nvPr/>
        </p:nvSpPr>
        <p:spPr>
          <a:xfrm>
            <a:off x="4114800" y="4876800"/>
            <a:ext cx="152400" cy="152400"/>
          </a:xfrm>
          <a:prstGeom prst="ellipse">
            <a:avLst/>
          </a:prstGeom>
          <a:noFill/>
          <a:ln w="76200" cmpd="thickThin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Oval 25"/>
          <p:cNvSpPr/>
          <p:nvPr/>
        </p:nvSpPr>
        <p:spPr>
          <a:xfrm>
            <a:off x="3810000" y="5105400"/>
            <a:ext cx="152400" cy="152400"/>
          </a:xfrm>
          <a:prstGeom prst="ellipse">
            <a:avLst/>
          </a:prstGeom>
          <a:noFill/>
          <a:ln w="76200" cmpd="thickThin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8" name="Straight Connector 27"/>
          <p:cNvCxnSpPr>
            <a:stCxn id="25" idx="7"/>
          </p:cNvCxnSpPr>
          <p:nvPr/>
        </p:nvCxnSpPr>
        <p:spPr>
          <a:xfrm rot="5400000" flipH="1" flipV="1">
            <a:off x="4130582" y="2552700"/>
            <a:ext cx="2460718" cy="2232118"/>
          </a:xfrm>
          <a:prstGeom prst="line">
            <a:avLst/>
          </a:prstGeom>
          <a:ln w="254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6" idx="6"/>
          </p:cNvCxnSpPr>
          <p:nvPr/>
        </p:nvCxnSpPr>
        <p:spPr>
          <a:xfrm>
            <a:off x="3962400" y="5181600"/>
            <a:ext cx="1981200" cy="0"/>
          </a:xfrm>
          <a:prstGeom prst="line">
            <a:avLst/>
          </a:prstGeom>
          <a:ln w="254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NSC – National Supercomputing Centre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33400" y="990601"/>
            <a:ext cx="9525000" cy="5105399"/>
          </a:xfrm>
        </p:spPr>
        <p:txBody>
          <a:bodyPr>
            <a:noAutofit/>
          </a:bodyPr>
          <a:lstStyle/>
          <a:p>
            <a:pPr lvl="2">
              <a:lnSpc>
                <a:spcPct val="90000"/>
              </a:lnSpc>
            </a:pPr>
            <a:r>
              <a:rPr lang="sv-SE" dirty="0" smtClean="0"/>
              <a:t>Founded in 1989 (originated from the collaboration with Saab)</a:t>
            </a:r>
          </a:p>
          <a:p>
            <a:pPr lvl="2">
              <a:lnSpc>
                <a:spcPct val="90000"/>
              </a:lnSpc>
            </a:pPr>
            <a:r>
              <a:rPr lang="sv-SE" dirty="0" smtClean="0"/>
              <a:t>One of the largest academic supercomputing centres in Sweden</a:t>
            </a:r>
          </a:p>
          <a:p>
            <a:pPr lvl="3">
              <a:lnSpc>
                <a:spcPct val="90000"/>
              </a:lnSpc>
            </a:pPr>
            <a:r>
              <a:rPr lang="sv-SE" dirty="0" smtClean="0"/>
              <a:t>SNIC: Swedish National Infrastructure for Computing</a:t>
            </a:r>
          </a:p>
          <a:p>
            <a:pPr lvl="3">
              <a:lnSpc>
                <a:spcPct val="90000"/>
              </a:lnSpc>
            </a:pPr>
            <a:r>
              <a:rPr lang="sv-SE" dirty="0" smtClean="0"/>
              <a:t>&gt; 150 million core hours serviced to academic and company partners around Sweden</a:t>
            </a:r>
          </a:p>
          <a:p>
            <a:pPr lvl="2">
              <a:lnSpc>
                <a:spcPct val="90000"/>
              </a:lnSpc>
            </a:pPr>
            <a:r>
              <a:rPr lang="sv-SE" dirty="0" smtClean="0"/>
              <a:t>Competence in hardware, software &amp; e-science</a:t>
            </a:r>
          </a:p>
          <a:p>
            <a:pPr lvl="3">
              <a:lnSpc>
                <a:spcPct val="90000"/>
              </a:lnSpc>
            </a:pPr>
            <a:r>
              <a:rPr lang="sv-SE" dirty="0" smtClean="0"/>
              <a:t>3 main public clusters with 13480 cores (123 TeraFlops) in total</a:t>
            </a:r>
            <a:br>
              <a:rPr lang="sv-SE" dirty="0" smtClean="0"/>
            </a:br>
            <a:r>
              <a:rPr lang="sv-SE" dirty="0" smtClean="0"/>
              <a:t>+ 4 dedicated systems to specific research groups / companies</a:t>
            </a:r>
          </a:p>
          <a:p>
            <a:pPr lvl="3">
              <a:lnSpc>
                <a:spcPct val="90000"/>
              </a:lnSpc>
            </a:pPr>
            <a:r>
              <a:rPr lang="sv-SE" dirty="0" smtClean="0"/>
              <a:t>~ 2.1 PB central storage disk + ~3.0 PB tape robot</a:t>
            </a:r>
          </a:p>
          <a:p>
            <a:pPr lvl="3">
              <a:lnSpc>
                <a:spcPct val="90000"/>
              </a:lnSpc>
            </a:pPr>
            <a:r>
              <a:rPr lang="sv-SE" dirty="0" smtClean="0"/>
              <a:t>SeRC: Swedish e-Science Research Centre</a:t>
            </a:r>
          </a:p>
          <a:p>
            <a:pPr lvl="2">
              <a:lnSpc>
                <a:spcPct val="90000"/>
              </a:lnSpc>
            </a:pPr>
            <a:r>
              <a:rPr lang="sv-SE" dirty="0" smtClean="0"/>
              <a:t>27 personnel now, gradually increasing</a:t>
            </a:r>
          </a:p>
          <a:p>
            <a:pPr lvl="3">
              <a:lnSpc>
                <a:spcPct val="90000"/>
              </a:lnSpc>
            </a:pPr>
            <a:r>
              <a:rPr lang="en-US" dirty="0" smtClean="0"/>
              <a:t>4 General Coordinator</a:t>
            </a:r>
          </a:p>
          <a:p>
            <a:pPr lvl="3">
              <a:lnSpc>
                <a:spcPct val="90000"/>
              </a:lnSpc>
            </a:pPr>
            <a:r>
              <a:rPr lang="en-US" dirty="0" smtClean="0"/>
              <a:t>14 System Administrator</a:t>
            </a:r>
          </a:p>
          <a:p>
            <a:pPr lvl="3">
              <a:lnSpc>
                <a:spcPct val="90000"/>
              </a:lnSpc>
            </a:pPr>
            <a:r>
              <a:rPr lang="en-US" dirty="0" smtClean="0"/>
              <a:t>9 Application Experts</a:t>
            </a:r>
            <a:endParaRPr lang="sv-SE" dirty="0" smtClean="0"/>
          </a:p>
          <a:p>
            <a:pPr lvl="3">
              <a:lnSpc>
                <a:spcPct val="90000"/>
              </a:lnSpc>
            </a:pPr>
            <a:endParaRPr lang="sv-SE" dirty="0" smtClean="0"/>
          </a:p>
          <a:p>
            <a:pPr lvl="2"/>
            <a:endParaRPr lang="sv-SE" dirty="0"/>
          </a:p>
        </p:txBody>
      </p:sp>
      <p:pic>
        <p:nvPicPr>
          <p:cNvPr id="4" name="Picture 7" descr="neolith_fro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34163" y="2730500"/>
            <a:ext cx="2263775" cy="3248025"/>
          </a:xfrm>
          <a:prstGeom prst="rect">
            <a:avLst/>
          </a:prstGeom>
          <a:noFill/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035675" y="5768975"/>
            <a:ext cx="6556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sv-SE" sz="1200" i="1">
                <a:solidFill>
                  <a:srgbClr val="B31B2D"/>
                </a:solidFill>
                <a:cs typeface="Arial" charset="0"/>
              </a:rPr>
              <a:t>Neolith</a:t>
            </a:r>
            <a:endParaRPr lang="en-US" sz="1200" i="1">
              <a:solidFill>
                <a:srgbClr val="B31B2D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Motivation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Hybrid CFD-MD Approach</a:t>
            </a:r>
          </a:p>
          <a:p>
            <a:pPr lvl="1"/>
            <a:r>
              <a:rPr lang="en-US" dirty="0" smtClean="0"/>
              <a:t>Solves the bulk flow region by the computational fluid dynamics (CFD) technique and applies the molecular dynamics (MD) methodology to acquire higher-resolution near the solid-fluid interface</a:t>
            </a:r>
          </a:p>
          <a:p>
            <a:endParaRPr lang="sv-SE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293813" y="3206937"/>
            <a:ext cx="3380643" cy="1285666"/>
          </a:xfrm>
          <a:prstGeom prst="roundRect">
            <a:avLst/>
          </a:prstGeom>
          <a:ln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rmAutofit lnSpcReduction="10000"/>
          </a:bodyPr>
          <a:lstStyle/>
          <a:p>
            <a:pPr marL="285750" indent="-285750" latinLnBrk="1">
              <a:spcBef>
                <a:spcPct val="0"/>
              </a:spcBef>
              <a:defRPr/>
            </a:pPr>
            <a:r>
              <a:rPr lang="en-US" sz="2000" b="1" dirty="0">
                <a:solidFill>
                  <a:schemeClr val="bg1"/>
                </a:solidFill>
                <a:effectLst/>
                <a:latin typeface="Euphemia UCAS" pitchFamily="-65" charset="0"/>
                <a:ea typeface="MS PGothic" pitchFamily="34" charset="-128"/>
              </a:rPr>
              <a:t>CFD</a:t>
            </a:r>
          </a:p>
          <a:p>
            <a:pPr marL="285750" indent="-285750" algn="l" latinLnBrk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US" sz="1800" dirty="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  <a:t>Macroscopic </a:t>
            </a:r>
            <a:r>
              <a:rPr lang="en-US" sz="1800" dirty="0" smtClean="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  <a:t>flow</a:t>
            </a:r>
            <a:endParaRPr lang="en-US" sz="1800" dirty="0">
              <a:solidFill>
                <a:schemeClr val="bg1"/>
              </a:solidFill>
              <a:effectLst/>
              <a:latin typeface="Arial Bold" pitchFamily="-65" charset="0"/>
              <a:ea typeface="MS PGothic" pitchFamily="34" charset="-128"/>
            </a:endParaRPr>
          </a:p>
          <a:p>
            <a:pPr marL="285750" indent="-285750" algn="l" latinLnBrk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US" altLang="ko-KR" sz="1800" dirty="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  <a:t>G</a:t>
            </a:r>
            <a:r>
              <a:rPr lang="en-US" sz="1800" dirty="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  <a:t>eometrically complex</a:t>
            </a:r>
            <a:r>
              <a:rPr lang="en-US" altLang="ko-KR" sz="1800" dirty="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  <a:t/>
            </a:r>
            <a:br>
              <a:rPr lang="en-US" altLang="ko-KR" sz="1800" dirty="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</a:br>
            <a:r>
              <a:rPr lang="en-US" sz="1800" dirty="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  <a:t>fluidic system</a:t>
            </a:r>
            <a:endParaRPr lang="en-US" sz="1800" dirty="0">
              <a:solidFill>
                <a:schemeClr val="bg1"/>
              </a:solidFill>
              <a:effectLst/>
              <a:latin typeface="Arial Bold" pitchFamily="-65" charset="0"/>
              <a:cs typeface="Arial Bold" pitchFamily="-65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293813" y="4957836"/>
            <a:ext cx="3380643" cy="600502"/>
          </a:xfrm>
          <a:prstGeom prst="roundRect">
            <a:avLst/>
          </a:prstGeom>
          <a:ln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latinLnBrk="1">
              <a:spcBef>
                <a:spcPct val="0"/>
              </a:spcBef>
              <a:defRPr/>
            </a:pPr>
            <a:r>
              <a:rPr lang="en-US" sz="160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  <a:t>Empirical boundary </a:t>
            </a:r>
            <a:r>
              <a:rPr lang="en-US" altLang="ko-KR" sz="160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  <a:t>modeling</a:t>
            </a:r>
            <a:br>
              <a:rPr lang="en-US" altLang="ko-KR" sz="160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</a:br>
            <a:r>
              <a:rPr lang="en-US" sz="160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  <a:t>for </a:t>
            </a:r>
            <a:r>
              <a:rPr lang="en-US" altLang="ko-KR" sz="160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  <a:t>accurate wall boundary</a:t>
            </a:r>
            <a:endParaRPr lang="en-US" sz="1600">
              <a:solidFill>
                <a:schemeClr val="bg1"/>
              </a:solidFill>
              <a:effectLst/>
              <a:latin typeface="Arial Bold" pitchFamily="-65" charset="0"/>
              <a:ea typeface="MS PGothic" pitchFamily="34" charset="-128"/>
            </a:endParaRPr>
          </a:p>
        </p:txBody>
      </p:sp>
      <p:sp>
        <p:nvSpPr>
          <p:cNvPr id="6" name="AutoShape 44"/>
          <p:cNvSpPr>
            <a:spLocks noChangeArrowheads="1"/>
          </p:cNvSpPr>
          <p:nvPr/>
        </p:nvSpPr>
        <p:spPr bwMode="auto">
          <a:xfrm>
            <a:off x="1752600" y="4548404"/>
            <a:ext cx="457200" cy="304800"/>
          </a:xfrm>
          <a:prstGeom prst="upDownArrow">
            <a:avLst>
              <a:gd name="adj1" fmla="val 50000"/>
              <a:gd name="adj2" fmla="val 2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7" name="Rounded Rectangle 71"/>
          <p:cNvSpPr/>
          <p:nvPr/>
        </p:nvSpPr>
        <p:spPr bwMode="auto">
          <a:xfrm>
            <a:off x="5018213" y="3206937"/>
            <a:ext cx="3380643" cy="1285666"/>
          </a:xfrm>
          <a:prstGeom prst="roundRect">
            <a:avLst/>
          </a:prstGeom>
          <a:ln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rmAutofit lnSpcReduction="10000"/>
          </a:bodyPr>
          <a:lstStyle/>
          <a:p>
            <a:pPr marL="285750" indent="-285750" latinLnBrk="1">
              <a:spcBef>
                <a:spcPct val="0"/>
              </a:spcBef>
              <a:defRPr/>
            </a:pPr>
            <a:r>
              <a:rPr lang="en-US" altLang="ko-KR" sz="2000" b="1" dirty="0">
                <a:solidFill>
                  <a:schemeClr val="bg1"/>
                </a:solidFill>
                <a:effectLst/>
                <a:latin typeface="Euphemia UCAS" pitchFamily="-65" charset="0"/>
                <a:ea typeface="MS PGothic" pitchFamily="34" charset="-128"/>
              </a:rPr>
              <a:t>M</a:t>
            </a:r>
            <a:r>
              <a:rPr lang="en-US" sz="2000" b="1" dirty="0">
                <a:solidFill>
                  <a:schemeClr val="bg1"/>
                </a:solidFill>
                <a:effectLst/>
                <a:latin typeface="Euphemia UCAS" pitchFamily="-65" charset="0"/>
                <a:ea typeface="MS PGothic" pitchFamily="34" charset="-128"/>
              </a:rPr>
              <a:t>D</a:t>
            </a:r>
          </a:p>
          <a:p>
            <a:pPr marL="285750" indent="-285750" algn="l" latinLnBrk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US" sz="1800" dirty="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  <a:t>M</a:t>
            </a:r>
            <a:r>
              <a:rPr lang="en-US" altLang="ko-KR" sz="1800" dirty="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  <a:t>i</a:t>
            </a:r>
            <a:r>
              <a:rPr lang="en-US" sz="1800" dirty="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  <a:t>croscopic </a:t>
            </a:r>
            <a:r>
              <a:rPr lang="en-US" sz="1800" dirty="0" smtClean="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  <a:t>flow</a:t>
            </a:r>
            <a:endParaRPr lang="en-US" sz="1800" dirty="0">
              <a:solidFill>
                <a:schemeClr val="bg1"/>
              </a:solidFill>
              <a:effectLst/>
              <a:latin typeface="Arial Bold" pitchFamily="-65" charset="0"/>
              <a:ea typeface="MS PGothic" pitchFamily="34" charset="-128"/>
            </a:endParaRPr>
          </a:p>
          <a:p>
            <a:pPr marL="285750" indent="-285750" algn="l" latinLnBrk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US" altLang="ko-KR" sz="1800" dirty="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  <a:t>Able to describe</a:t>
            </a:r>
            <a:br>
              <a:rPr lang="en-US" altLang="ko-KR" sz="1800" dirty="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</a:br>
            <a:r>
              <a:rPr lang="en-US" altLang="ko-KR" sz="1800" dirty="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  <a:t>intermolecular effect</a:t>
            </a:r>
            <a:endParaRPr lang="en-US" sz="1800" dirty="0">
              <a:solidFill>
                <a:schemeClr val="bg1"/>
              </a:solidFill>
              <a:effectLst/>
              <a:latin typeface="Arial Bold" pitchFamily="-65" charset="0"/>
              <a:cs typeface="Arial Bold" pitchFamily="-65" charset="0"/>
            </a:endParaRPr>
          </a:p>
        </p:txBody>
      </p:sp>
      <p:sp>
        <p:nvSpPr>
          <p:cNvPr id="8" name="Rounded Rectangle 75"/>
          <p:cNvSpPr/>
          <p:nvPr/>
        </p:nvSpPr>
        <p:spPr bwMode="auto">
          <a:xfrm>
            <a:off x="5018213" y="4957836"/>
            <a:ext cx="3380643" cy="600502"/>
          </a:xfrm>
          <a:prstGeom prst="roundRect">
            <a:avLst/>
          </a:prstGeom>
          <a:ln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latinLnBrk="1">
              <a:spcBef>
                <a:spcPct val="0"/>
              </a:spcBef>
              <a:defRPr/>
            </a:pPr>
            <a:r>
              <a:rPr lang="en-US" altLang="ko-KR" sz="160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  <a:t>Excessive computational cost</a:t>
            </a:r>
            <a:br>
              <a:rPr lang="en-US" altLang="ko-KR" sz="160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</a:br>
            <a:r>
              <a:rPr lang="en-US" altLang="ko-KR" sz="1600">
                <a:solidFill>
                  <a:schemeClr val="bg1"/>
                </a:solidFill>
                <a:effectLst/>
                <a:latin typeface="Arial Bold" pitchFamily="-65" charset="0"/>
                <a:ea typeface="MS PGothic" pitchFamily="34" charset="-128"/>
              </a:rPr>
              <a:t>on solving real-scale systems</a:t>
            </a:r>
            <a:endParaRPr lang="en-US" sz="1600">
              <a:solidFill>
                <a:schemeClr val="bg1"/>
              </a:solidFill>
              <a:effectLst/>
              <a:latin typeface="Arial Bold" pitchFamily="-65" charset="0"/>
              <a:ea typeface="MS PGothic" pitchFamily="34" charset="-128"/>
            </a:endParaRPr>
          </a:p>
        </p:txBody>
      </p:sp>
      <p:sp>
        <p:nvSpPr>
          <p:cNvPr id="9" name="AutoShape 52"/>
          <p:cNvSpPr>
            <a:spLocks noChangeArrowheads="1"/>
          </p:cNvSpPr>
          <p:nvPr/>
        </p:nvSpPr>
        <p:spPr bwMode="auto">
          <a:xfrm>
            <a:off x="6477000" y="4548404"/>
            <a:ext cx="457200" cy="304800"/>
          </a:xfrm>
          <a:prstGeom prst="upDownArrow">
            <a:avLst>
              <a:gd name="adj1" fmla="val 50000"/>
              <a:gd name="adj2" fmla="val 2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10" name="AutoShape 58"/>
          <p:cNvSpPr>
            <a:spLocks noChangeArrowheads="1"/>
          </p:cNvSpPr>
          <p:nvPr/>
        </p:nvSpPr>
        <p:spPr bwMode="auto">
          <a:xfrm>
            <a:off x="4114800" y="3938804"/>
            <a:ext cx="457200" cy="1905000"/>
          </a:xfrm>
          <a:prstGeom prst="downArrow">
            <a:avLst>
              <a:gd name="adj1" fmla="val 50000"/>
              <a:gd name="adj2" fmla="val 55556"/>
            </a:avLst>
          </a:prstGeom>
          <a:gradFill rotWithShape="1">
            <a:gsLst>
              <a:gs pos="0">
                <a:srgbClr val="3366FF"/>
              </a:gs>
              <a:gs pos="100000">
                <a:srgbClr val="000066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11" name="Rectangle 55"/>
          <p:cNvSpPr>
            <a:spLocks noChangeArrowheads="1"/>
          </p:cNvSpPr>
          <p:nvPr/>
        </p:nvSpPr>
        <p:spPr bwMode="auto">
          <a:xfrm>
            <a:off x="3810000" y="3786404"/>
            <a:ext cx="1066800" cy="228600"/>
          </a:xfrm>
          <a:prstGeom prst="rect">
            <a:avLst/>
          </a:prstGeom>
          <a:solidFill>
            <a:srgbClr val="3366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582695" y="5946305"/>
            <a:ext cx="3530123" cy="454495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latinLnBrk="1">
              <a:spcBef>
                <a:spcPct val="0"/>
              </a:spcBef>
              <a:defRPr/>
            </a:pPr>
            <a:r>
              <a:rPr lang="en-US" altLang="ko-KR" sz="2000">
                <a:solidFill>
                  <a:srgbClr val="FFFFFF"/>
                </a:solidFill>
                <a:effectLst/>
                <a:latin typeface="Arial" charset="0"/>
                <a:cs typeface="Arial" charset="0"/>
              </a:rPr>
              <a:t>A </a:t>
            </a:r>
            <a:r>
              <a:rPr lang="en-US" sz="2000">
                <a:solidFill>
                  <a:srgbClr val="FFFFFF"/>
                </a:solidFill>
                <a:effectLst/>
                <a:latin typeface="Arial" charset="0"/>
                <a:cs typeface="Arial" charset="0"/>
              </a:rPr>
              <a:t>Hybrid CFD-MD </a:t>
            </a:r>
            <a:r>
              <a:rPr lang="en-US" altLang="ko-KR" sz="2000">
                <a:solidFill>
                  <a:srgbClr val="FFFFFF"/>
                </a:solidFill>
                <a:effectLst/>
                <a:latin typeface="Arial" charset="0"/>
                <a:cs typeface="Arial" charset="0"/>
              </a:rPr>
              <a:t>A</a:t>
            </a:r>
            <a:r>
              <a:rPr lang="en-US" sz="2000">
                <a:solidFill>
                  <a:srgbClr val="FFFFFF"/>
                </a:solidFill>
                <a:effectLst/>
                <a:latin typeface="Arial" charset="0"/>
                <a:cs typeface="Arial" charset="0"/>
              </a:rPr>
              <a:t>pproach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96"/>
          <p:cNvGrpSpPr/>
          <p:nvPr/>
        </p:nvGrpSpPr>
        <p:grpSpPr>
          <a:xfrm>
            <a:off x="0" y="1600200"/>
            <a:ext cx="5379277" cy="4495800"/>
            <a:chOff x="0" y="1600200"/>
            <a:chExt cx="5379277" cy="4495800"/>
          </a:xfrm>
        </p:grpSpPr>
        <p:pic>
          <p:nvPicPr>
            <p:cNvPr id="72" name="Picture 191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600200"/>
              <a:ext cx="4767609" cy="449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6" name="Text Box 85"/>
            <p:cNvSpPr txBox="1">
              <a:spLocks noChangeArrowheads="1"/>
            </p:cNvSpPr>
            <p:nvPr/>
          </p:nvSpPr>
          <p:spPr bwMode="auto">
            <a:xfrm rot="16200000">
              <a:off x="3910912" y="3537995"/>
              <a:ext cx="1591128" cy="1345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/>
            <a:lstStyle/>
            <a:p>
              <a:pPr algn="l" latinLnBrk="1">
                <a:spcBef>
                  <a:spcPct val="0"/>
                </a:spcBef>
              </a:pPr>
              <a:endParaRPr lang="ko-KR" altLang="en-US" sz="1800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Numerical Issues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Hybrid Computational Domain</a:t>
            </a:r>
            <a:endParaRPr lang="sv-SE" dirty="0"/>
          </a:p>
        </p:txBody>
      </p:sp>
      <p:grpSp>
        <p:nvGrpSpPr>
          <p:cNvPr id="98" name="Group 97"/>
          <p:cNvGrpSpPr/>
          <p:nvPr/>
        </p:nvGrpSpPr>
        <p:grpSpPr>
          <a:xfrm>
            <a:off x="3028730" y="2398776"/>
            <a:ext cx="5581870" cy="3621024"/>
            <a:chOff x="3028730" y="2398776"/>
            <a:chExt cx="5581870" cy="3621024"/>
          </a:xfrm>
        </p:grpSpPr>
        <p:grpSp>
          <p:nvGrpSpPr>
            <p:cNvPr id="96" name="Group 95"/>
            <p:cNvGrpSpPr/>
            <p:nvPr/>
          </p:nvGrpSpPr>
          <p:grpSpPr>
            <a:xfrm>
              <a:off x="3028730" y="2398776"/>
              <a:ext cx="2357658" cy="3621024"/>
              <a:chOff x="3028730" y="2398776"/>
              <a:chExt cx="2357658" cy="3621024"/>
            </a:xfrm>
          </p:grpSpPr>
          <p:sp>
            <p:nvSpPr>
              <p:cNvPr id="73" name="Oval 82"/>
              <p:cNvSpPr>
                <a:spLocks noChangeAspect="1" noChangeArrowheads="1"/>
              </p:cNvSpPr>
              <p:nvPr/>
            </p:nvSpPr>
            <p:spPr bwMode="auto">
              <a:xfrm>
                <a:off x="3028730" y="3857215"/>
                <a:ext cx="841448" cy="841486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53000"/>
                    </a:schemeClr>
                  </a:gs>
                  <a:gs pos="100000">
                    <a:srgbClr val="000000">
                      <a:alpha val="57999"/>
                    </a:srgbClr>
                  </a:gs>
                </a:gsLst>
                <a:path path="rect">
                  <a:fillToRect l="50000" t="50000" r="50000" b="50000"/>
                </a:path>
              </a:gradFill>
              <a:ln w="57150">
                <a:solidFill>
                  <a:schemeClr val="bg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pPr algn="l" latinLnBrk="1">
                  <a:spcBef>
                    <a:spcPct val="0"/>
                  </a:spcBef>
                </a:pPr>
                <a:endParaRPr lang="ko-KR" altLang="en-US" sz="1800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pic>
            <p:nvPicPr>
              <p:cNvPr id="75" name="Trapezoid 354"/>
              <p:cNvPicPr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508621" y="2398776"/>
                <a:ext cx="1877767" cy="36210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5" name="Group 94"/>
            <p:cNvGrpSpPr/>
            <p:nvPr/>
          </p:nvGrpSpPr>
          <p:grpSpPr>
            <a:xfrm>
              <a:off x="5019675" y="2579688"/>
              <a:ext cx="3590925" cy="3222625"/>
              <a:chOff x="5019675" y="2579688"/>
              <a:chExt cx="3590925" cy="3222625"/>
            </a:xfrm>
          </p:grpSpPr>
          <p:sp>
            <p:nvSpPr>
              <p:cNvPr id="5" name="TextBox 74"/>
              <p:cNvSpPr txBox="1">
                <a:spLocks noChangeArrowheads="1"/>
              </p:cNvSpPr>
              <p:nvPr/>
            </p:nvSpPr>
            <p:spPr bwMode="auto">
              <a:xfrm>
                <a:off x="6629400" y="5029200"/>
                <a:ext cx="198120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latinLnBrk="1"/>
                <a:r>
                  <a:rPr lang="en-US" altLang="ko-KR" sz="1200" b="1">
                    <a:solidFill>
                      <a:srgbClr val="FF6600"/>
                    </a:solidFill>
                    <a:effectLst/>
                    <a:cs typeface="Arial" charset="0"/>
                  </a:rPr>
                  <a:t>Sampled molecular properties imposed</a:t>
                </a:r>
              </a:p>
            </p:txBody>
          </p:sp>
          <p:sp>
            <p:nvSpPr>
              <p:cNvPr id="10" name="Rectangle 96"/>
              <p:cNvSpPr>
                <a:spLocks noChangeArrowheads="1"/>
              </p:cNvSpPr>
              <p:nvPr/>
            </p:nvSpPr>
            <p:spPr bwMode="auto">
              <a:xfrm>
                <a:off x="5019675" y="3030538"/>
                <a:ext cx="1081088" cy="395288"/>
              </a:xfrm>
              <a:prstGeom prst="rect">
                <a:avLst/>
              </a:prstGeom>
              <a:gradFill rotWithShape="1">
                <a:gsLst>
                  <a:gs pos="0">
                    <a:srgbClr val="000080"/>
                  </a:gs>
                  <a:gs pos="100000">
                    <a:srgbClr val="CCFF99"/>
                  </a:gs>
                </a:gsLst>
                <a:lin ang="5400000" scaled="1"/>
              </a:gra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11" name="Rectangle 103"/>
              <p:cNvSpPr>
                <a:spLocks noChangeArrowheads="1"/>
              </p:cNvSpPr>
              <p:nvPr/>
            </p:nvSpPr>
            <p:spPr bwMode="auto">
              <a:xfrm>
                <a:off x="5019675" y="4267200"/>
                <a:ext cx="1081088" cy="528638"/>
              </a:xfrm>
              <a:prstGeom prst="rect">
                <a:avLst/>
              </a:prstGeom>
              <a:gradFill rotWithShape="1">
                <a:gsLst>
                  <a:gs pos="0">
                    <a:srgbClr val="CCFF99"/>
                  </a:gs>
                  <a:gs pos="100000">
                    <a:srgbClr val="FF0000"/>
                  </a:gs>
                </a:gsLst>
                <a:lin ang="5400000" scaled="1"/>
              </a:gra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12" name="Rectangle 94"/>
              <p:cNvSpPr>
                <a:spLocks noChangeArrowheads="1"/>
              </p:cNvSpPr>
              <p:nvPr/>
            </p:nvSpPr>
            <p:spPr bwMode="auto">
              <a:xfrm>
                <a:off x="5019675" y="4792663"/>
                <a:ext cx="1081088" cy="1009650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13" name="Rectangle 96"/>
              <p:cNvSpPr>
                <a:spLocks noChangeArrowheads="1"/>
              </p:cNvSpPr>
              <p:nvPr/>
            </p:nvSpPr>
            <p:spPr bwMode="auto">
              <a:xfrm>
                <a:off x="5019675" y="2579688"/>
                <a:ext cx="1081088" cy="450850"/>
              </a:xfrm>
              <a:prstGeom prst="rect">
                <a:avLst/>
              </a:prstGeom>
              <a:solidFill>
                <a:srgbClr val="000080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14" name="Rectangle 103"/>
              <p:cNvSpPr>
                <a:spLocks noChangeArrowheads="1"/>
              </p:cNvSpPr>
              <p:nvPr/>
            </p:nvSpPr>
            <p:spPr bwMode="auto">
              <a:xfrm>
                <a:off x="5019675" y="3425825"/>
                <a:ext cx="1081088" cy="865188"/>
              </a:xfrm>
              <a:prstGeom prst="rect">
                <a:avLst/>
              </a:prstGeom>
              <a:solidFill>
                <a:srgbClr val="CCFF99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15" name="Oval 18"/>
              <p:cNvSpPr>
                <a:spLocks noChangeArrowheads="1"/>
              </p:cNvSpPr>
              <p:nvPr/>
            </p:nvSpPr>
            <p:spPr bwMode="auto">
              <a:xfrm>
                <a:off x="5595938" y="3327400"/>
                <a:ext cx="109538" cy="114300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16" name="Oval 107"/>
              <p:cNvSpPr>
                <a:spLocks noChangeArrowheads="1"/>
              </p:cNvSpPr>
              <p:nvPr/>
            </p:nvSpPr>
            <p:spPr bwMode="auto">
              <a:xfrm>
                <a:off x="5157788" y="3768725"/>
                <a:ext cx="107950" cy="114300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17" name="Oval 108"/>
              <p:cNvSpPr>
                <a:spLocks noChangeArrowheads="1"/>
              </p:cNvSpPr>
              <p:nvPr/>
            </p:nvSpPr>
            <p:spPr bwMode="auto">
              <a:xfrm>
                <a:off x="5486400" y="3468688"/>
                <a:ext cx="109538" cy="114300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18" name="Oval 112"/>
              <p:cNvSpPr>
                <a:spLocks noChangeArrowheads="1"/>
              </p:cNvSpPr>
              <p:nvPr/>
            </p:nvSpPr>
            <p:spPr bwMode="auto">
              <a:xfrm>
                <a:off x="5197475" y="3524250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19" name="Oval 113"/>
              <p:cNvSpPr>
                <a:spLocks noChangeArrowheads="1"/>
              </p:cNvSpPr>
              <p:nvPr/>
            </p:nvSpPr>
            <p:spPr bwMode="auto">
              <a:xfrm>
                <a:off x="5816600" y="3913188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20" name="Oval 114"/>
              <p:cNvSpPr>
                <a:spLocks noChangeArrowheads="1"/>
              </p:cNvSpPr>
              <p:nvPr/>
            </p:nvSpPr>
            <p:spPr bwMode="auto">
              <a:xfrm>
                <a:off x="5376863" y="3876675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21" name="Oval 116"/>
              <p:cNvSpPr>
                <a:spLocks noChangeArrowheads="1"/>
              </p:cNvSpPr>
              <p:nvPr/>
            </p:nvSpPr>
            <p:spPr bwMode="auto">
              <a:xfrm>
                <a:off x="5430838" y="4860925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22" name="Oval 117"/>
              <p:cNvSpPr>
                <a:spLocks noChangeArrowheads="1"/>
              </p:cNvSpPr>
              <p:nvPr/>
            </p:nvSpPr>
            <p:spPr bwMode="auto">
              <a:xfrm>
                <a:off x="5897563" y="4508500"/>
                <a:ext cx="109538" cy="114300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23" name="Oval 118"/>
              <p:cNvSpPr>
                <a:spLocks noChangeArrowheads="1"/>
              </p:cNvSpPr>
              <p:nvPr/>
            </p:nvSpPr>
            <p:spPr bwMode="auto">
              <a:xfrm>
                <a:off x="5568950" y="4619625"/>
                <a:ext cx="109538" cy="114300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24" name="Oval 119"/>
              <p:cNvSpPr>
                <a:spLocks noChangeArrowheads="1"/>
              </p:cNvSpPr>
              <p:nvPr/>
            </p:nvSpPr>
            <p:spPr bwMode="auto">
              <a:xfrm>
                <a:off x="5678488" y="4927600"/>
                <a:ext cx="111125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25" name="Oval 122"/>
              <p:cNvSpPr>
                <a:spLocks noChangeArrowheads="1"/>
              </p:cNvSpPr>
              <p:nvPr/>
            </p:nvSpPr>
            <p:spPr bwMode="auto">
              <a:xfrm>
                <a:off x="5307013" y="5487988"/>
                <a:ext cx="111125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26" name="Oval 123"/>
              <p:cNvSpPr>
                <a:spLocks noChangeArrowheads="1"/>
              </p:cNvSpPr>
              <p:nvPr/>
            </p:nvSpPr>
            <p:spPr bwMode="auto">
              <a:xfrm>
                <a:off x="5157788" y="5562600"/>
                <a:ext cx="107950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27" name="Oval 124"/>
              <p:cNvSpPr>
                <a:spLocks noChangeArrowheads="1"/>
              </p:cNvSpPr>
              <p:nvPr/>
            </p:nvSpPr>
            <p:spPr bwMode="auto">
              <a:xfrm>
                <a:off x="5678488" y="5410200"/>
                <a:ext cx="111125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28" name="Oval 128"/>
              <p:cNvSpPr>
                <a:spLocks noChangeArrowheads="1"/>
              </p:cNvSpPr>
              <p:nvPr/>
            </p:nvSpPr>
            <p:spPr bwMode="auto">
              <a:xfrm>
                <a:off x="5526088" y="3921125"/>
                <a:ext cx="111125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29" name="Oval 129"/>
              <p:cNvSpPr>
                <a:spLocks noChangeArrowheads="1"/>
              </p:cNvSpPr>
              <p:nvPr/>
            </p:nvSpPr>
            <p:spPr bwMode="auto">
              <a:xfrm>
                <a:off x="5389563" y="3657600"/>
                <a:ext cx="111125" cy="114300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30" name="Oval 132"/>
              <p:cNvSpPr>
                <a:spLocks noChangeArrowheads="1"/>
              </p:cNvSpPr>
              <p:nvPr/>
            </p:nvSpPr>
            <p:spPr bwMode="auto">
              <a:xfrm>
                <a:off x="5116513" y="5043488"/>
                <a:ext cx="109538" cy="114300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31" name="Oval 133"/>
              <p:cNvSpPr>
                <a:spLocks noChangeArrowheads="1"/>
              </p:cNvSpPr>
              <p:nvPr/>
            </p:nvSpPr>
            <p:spPr bwMode="auto">
              <a:xfrm>
                <a:off x="5692775" y="4460875"/>
                <a:ext cx="109538" cy="114300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32" name="Oval 134"/>
              <p:cNvSpPr>
                <a:spLocks noChangeArrowheads="1"/>
              </p:cNvSpPr>
              <p:nvPr/>
            </p:nvSpPr>
            <p:spPr bwMode="auto">
              <a:xfrm>
                <a:off x="5857875" y="4846638"/>
                <a:ext cx="109538" cy="114300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33" name="Oval 135"/>
              <p:cNvSpPr>
                <a:spLocks noChangeArrowheads="1"/>
              </p:cNvSpPr>
              <p:nvPr/>
            </p:nvSpPr>
            <p:spPr bwMode="auto">
              <a:xfrm>
                <a:off x="5967413" y="5080000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34" name="Oval 136"/>
              <p:cNvSpPr>
                <a:spLocks noChangeArrowheads="1"/>
              </p:cNvSpPr>
              <p:nvPr/>
            </p:nvSpPr>
            <p:spPr bwMode="auto">
              <a:xfrm>
                <a:off x="5418138" y="5154613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35" name="Oval 138"/>
              <p:cNvSpPr>
                <a:spLocks noChangeArrowheads="1"/>
              </p:cNvSpPr>
              <p:nvPr/>
            </p:nvSpPr>
            <p:spPr bwMode="auto">
              <a:xfrm>
                <a:off x="5802313" y="5637213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36" name="Oval 139"/>
              <p:cNvSpPr>
                <a:spLocks noChangeArrowheads="1"/>
              </p:cNvSpPr>
              <p:nvPr/>
            </p:nvSpPr>
            <p:spPr bwMode="auto">
              <a:xfrm>
                <a:off x="5418138" y="5599113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37" name="Text Box 96"/>
              <p:cNvSpPr txBox="1">
                <a:spLocks noChangeArrowheads="1"/>
              </p:cNvSpPr>
              <p:nvPr/>
            </p:nvSpPr>
            <p:spPr bwMode="auto">
              <a:xfrm>
                <a:off x="6091238" y="2619741"/>
                <a:ext cx="1354138" cy="428259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defTabSz="1279525" latinLnBrk="1">
                  <a:lnSpc>
                    <a:spcPts val="575"/>
                  </a:lnSpc>
                </a:pPr>
                <a:r>
                  <a:rPr lang="en-US" altLang="ko-KR" sz="1400" b="1" dirty="0" smtClean="0">
                    <a:solidFill>
                      <a:schemeClr val="tx1"/>
                    </a:solidFill>
                    <a:effectLst/>
                    <a:cs typeface="Arial" charset="0"/>
                  </a:rPr>
                  <a:t>External</a:t>
                </a:r>
              </a:p>
              <a:p>
                <a:pPr algn="l" defTabSz="1279525" latinLnBrk="1">
                  <a:lnSpc>
                    <a:spcPts val="575"/>
                  </a:lnSpc>
                </a:pPr>
                <a:endParaRPr lang="en-US" altLang="ko-KR" sz="1400" b="1" dirty="0" smtClean="0">
                  <a:cs typeface="Arial" charset="0"/>
                </a:endParaRPr>
              </a:p>
              <a:p>
                <a:pPr algn="l" defTabSz="1279525" latinLnBrk="1">
                  <a:lnSpc>
                    <a:spcPts val="575"/>
                  </a:lnSpc>
                </a:pPr>
                <a:endParaRPr lang="en-US" altLang="ko-KR" sz="1400" b="1" dirty="0" smtClean="0">
                  <a:solidFill>
                    <a:schemeClr val="tx1"/>
                  </a:solidFill>
                  <a:effectLst/>
                  <a:cs typeface="Arial" charset="0"/>
                </a:endParaRPr>
              </a:p>
              <a:p>
                <a:pPr algn="l" defTabSz="1279525" latinLnBrk="1">
                  <a:lnSpc>
                    <a:spcPts val="575"/>
                  </a:lnSpc>
                </a:pPr>
                <a:r>
                  <a:rPr lang="en-US" altLang="ko-KR" sz="1400" b="1" dirty="0" smtClean="0">
                    <a:solidFill>
                      <a:schemeClr val="tx1"/>
                    </a:solidFill>
                    <a:effectLst/>
                    <a:cs typeface="Arial" charset="0"/>
                  </a:rPr>
                  <a:t>Force</a:t>
                </a:r>
                <a:endParaRPr lang="en-US" altLang="ko-KR" sz="1400" b="1" dirty="0">
                  <a:solidFill>
                    <a:schemeClr val="tx1"/>
                  </a:solidFill>
                  <a:effectLst/>
                  <a:cs typeface="Arial" charset="0"/>
                </a:endParaRPr>
              </a:p>
            </p:txBody>
          </p:sp>
          <p:sp>
            <p:nvSpPr>
              <p:cNvPr id="38" name="Text Box 97"/>
              <p:cNvSpPr txBox="1">
                <a:spLocks noChangeArrowheads="1"/>
              </p:cNvSpPr>
              <p:nvPr/>
            </p:nvSpPr>
            <p:spPr bwMode="auto">
              <a:xfrm>
                <a:off x="6089650" y="3078163"/>
                <a:ext cx="1193800" cy="30480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defTabSz="1279525" latinLnBrk="1"/>
                <a:r>
                  <a:rPr lang="en-US" altLang="ko-KR" sz="1400" b="1" dirty="0">
                    <a:solidFill>
                      <a:schemeClr val="tx1"/>
                    </a:solidFill>
                    <a:effectLst/>
                    <a:cs typeface="Arial" charset="0"/>
                  </a:rPr>
                  <a:t>Buffer</a:t>
                </a:r>
              </a:p>
            </p:txBody>
          </p:sp>
          <p:sp>
            <p:nvSpPr>
              <p:cNvPr id="39" name="Text Box 98"/>
              <p:cNvSpPr txBox="1">
                <a:spLocks noChangeArrowheads="1"/>
              </p:cNvSpPr>
              <p:nvPr/>
            </p:nvSpPr>
            <p:spPr bwMode="auto">
              <a:xfrm>
                <a:off x="6096000" y="3543300"/>
                <a:ext cx="1193800" cy="64770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defTabSz="1279525" latinLnBrk="1">
                  <a:lnSpc>
                    <a:spcPts val="875"/>
                  </a:lnSpc>
                </a:pPr>
                <a:r>
                  <a:rPr lang="en-US" altLang="ko-KR" sz="1400" b="1" dirty="0">
                    <a:solidFill>
                      <a:schemeClr val="tx1"/>
                    </a:solidFill>
                    <a:effectLst/>
                    <a:cs typeface="Arial" charset="0"/>
                  </a:rPr>
                  <a:t>CFD</a:t>
                </a:r>
                <a:br>
                  <a:rPr lang="en-US" altLang="ko-KR" sz="1400" b="1" dirty="0">
                    <a:solidFill>
                      <a:schemeClr val="tx1"/>
                    </a:solidFill>
                    <a:effectLst/>
                    <a:cs typeface="Arial" charset="0"/>
                  </a:rPr>
                </a:br>
                <a:r>
                  <a:rPr lang="en-US" altLang="ko-KR" sz="1400" b="1" dirty="0">
                    <a:solidFill>
                      <a:schemeClr val="tx1"/>
                    </a:solidFill>
                    <a:effectLst/>
                    <a:cs typeface="Arial" charset="0"/>
                  </a:rPr>
                  <a:t/>
                </a:r>
                <a:br>
                  <a:rPr lang="en-US" altLang="ko-KR" sz="1400" b="1" dirty="0">
                    <a:solidFill>
                      <a:schemeClr val="tx1"/>
                    </a:solidFill>
                    <a:effectLst/>
                    <a:cs typeface="Arial" charset="0"/>
                  </a:rPr>
                </a:br>
                <a:r>
                  <a:rPr lang="en-US" altLang="ko-KR" sz="1400" b="1" dirty="0">
                    <a:solidFill>
                      <a:schemeClr val="tx1"/>
                    </a:solidFill>
                    <a:effectLst/>
                    <a:cs typeface="Arial" charset="0"/>
                  </a:rPr>
                  <a:t>to</a:t>
                </a:r>
                <a:br>
                  <a:rPr lang="en-US" altLang="ko-KR" sz="1400" b="1" dirty="0">
                    <a:solidFill>
                      <a:schemeClr val="tx1"/>
                    </a:solidFill>
                    <a:effectLst/>
                    <a:cs typeface="Arial" charset="0"/>
                  </a:rPr>
                </a:br>
                <a:r>
                  <a:rPr lang="en-US" altLang="ko-KR" sz="1400" b="1" dirty="0">
                    <a:solidFill>
                      <a:schemeClr val="tx1"/>
                    </a:solidFill>
                    <a:effectLst/>
                    <a:cs typeface="Arial" charset="0"/>
                  </a:rPr>
                  <a:t/>
                </a:r>
                <a:br>
                  <a:rPr lang="en-US" altLang="ko-KR" sz="1400" b="1" dirty="0">
                    <a:solidFill>
                      <a:schemeClr val="tx1"/>
                    </a:solidFill>
                    <a:effectLst/>
                    <a:cs typeface="Arial" charset="0"/>
                  </a:rPr>
                </a:br>
                <a:r>
                  <a:rPr lang="en-US" altLang="ko-KR" sz="1400" b="1" dirty="0">
                    <a:solidFill>
                      <a:schemeClr val="tx1"/>
                    </a:solidFill>
                    <a:effectLst/>
                    <a:cs typeface="Arial" charset="0"/>
                  </a:rPr>
                  <a:t>MD</a:t>
                </a:r>
              </a:p>
            </p:txBody>
          </p:sp>
          <p:sp>
            <p:nvSpPr>
              <p:cNvPr id="40" name="Text Box 99"/>
              <p:cNvSpPr txBox="1">
                <a:spLocks noChangeArrowheads="1"/>
              </p:cNvSpPr>
              <p:nvPr/>
            </p:nvSpPr>
            <p:spPr bwMode="auto">
              <a:xfrm>
                <a:off x="6089650" y="4375150"/>
                <a:ext cx="1193800" cy="30480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defTabSz="1279525" latinLnBrk="1"/>
                <a:r>
                  <a:rPr lang="en-US" altLang="ko-KR" sz="1400" b="1">
                    <a:solidFill>
                      <a:schemeClr val="tx1"/>
                    </a:solidFill>
                    <a:effectLst/>
                    <a:cs typeface="Arial" charset="0"/>
                  </a:rPr>
                  <a:t>Buffer</a:t>
                </a:r>
              </a:p>
            </p:txBody>
          </p:sp>
          <p:sp>
            <p:nvSpPr>
              <p:cNvPr id="41" name="Text Box 100"/>
              <p:cNvSpPr txBox="1">
                <a:spLocks noChangeArrowheads="1"/>
              </p:cNvSpPr>
              <p:nvPr/>
            </p:nvSpPr>
            <p:spPr bwMode="auto">
              <a:xfrm>
                <a:off x="6089650" y="4983163"/>
                <a:ext cx="1193800" cy="669414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defTabSz="1279525" latinLnBrk="1">
                  <a:lnSpc>
                    <a:spcPts val="875"/>
                  </a:lnSpc>
                </a:pPr>
                <a:r>
                  <a:rPr lang="en-US" altLang="ko-KR" sz="1400" b="1" dirty="0" smtClean="0">
                    <a:solidFill>
                      <a:schemeClr val="tx1"/>
                    </a:solidFill>
                    <a:effectLst/>
                    <a:cs typeface="Arial" charset="0"/>
                  </a:rPr>
                  <a:t>MD</a:t>
                </a:r>
              </a:p>
              <a:p>
                <a:pPr algn="l" defTabSz="1279525" latinLnBrk="1">
                  <a:lnSpc>
                    <a:spcPts val="875"/>
                  </a:lnSpc>
                </a:pPr>
                <a:r>
                  <a:rPr lang="en-US" altLang="ko-KR" sz="1400" b="1" dirty="0" smtClean="0">
                    <a:solidFill>
                      <a:schemeClr val="tx1"/>
                    </a:solidFill>
                    <a:effectLst/>
                    <a:cs typeface="Arial" charset="0"/>
                  </a:rPr>
                  <a:t> </a:t>
                </a:r>
                <a:endParaRPr lang="en-US" altLang="ko-KR" sz="1400" b="1" dirty="0">
                  <a:solidFill>
                    <a:schemeClr val="tx1"/>
                  </a:solidFill>
                  <a:effectLst/>
                  <a:cs typeface="Arial" charset="0"/>
                </a:endParaRPr>
              </a:p>
              <a:p>
                <a:pPr algn="l" defTabSz="1279525" latinLnBrk="1">
                  <a:lnSpc>
                    <a:spcPts val="875"/>
                  </a:lnSpc>
                </a:pPr>
                <a:r>
                  <a:rPr lang="en-US" altLang="ko-KR" sz="1400" b="1" dirty="0" smtClean="0">
                    <a:solidFill>
                      <a:schemeClr val="tx1"/>
                    </a:solidFill>
                    <a:effectLst/>
                    <a:cs typeface="Arial" charset="0"/>
                  </a:rPr>
                  <a:t>to</a:t>
                </a:r>
              </a:p>
              <a:p>
                <a:pPr algn="l" defTabSz="1279525" latinLnBrk="1">
                  <a:lnSpc>
                    <a:spcPts val="875"/>
                  </a:lnSpc>
                </a:pPr>
                <a:r>
                  <a:rPr lang="en-US" altLang="ko-KR" sz="1400" b="1" dirty="0" smtClean="0">
                    <a:solidFill>
                      <a:schemeClr val="tx1"/>
                    </a:solidFill>
                    <a:effectLst/>
                    <a:cs typeface="Arial" charset="0"/>
                  </a:rPr>
                  <a:t> </a:t>
                </a:r>
                <a:endParaRPr lang="en-US" altLang="ko-KR" sz="1400" b="1" dirty="0">
                  <a:solidFill>
                    <a:schemeClr val="tx1"/>
                  </a:solidFill>
                  <a:effectLst/>
                  <a:cs typeface="Arial" charset="0"/>
                </a:endParaRPr>
              </a:p>
              <a:p>
                <a:pPr algn="l" defTabSz="1279525" latinLnBrk="1">
                  <a:lnSpc>
                    <a:spcPts val="875"/>
                  </a:lnSpc>
                </a:pPr>
                <a:r>
                  <a:rPr lang="en-US" altLang="ko-KR" sz="1400" b="1" dirty="0">
                    <a:solidFill>
                      <a:schemeClr val="tx1"/>
                    </a:solidFill>
                    <a:effectLst/>
                    <a:cs typeface="Arial" charset="0"/>
                  </a:rPr>
                  <a:t>CFD</a:t>
                </a:r>
              </a:p>
            </p:txBody>
          </p:sp>
          <p:sp>
            <p:nvSpPr>
              <p:cNvPr id="42" name="Oval 128"/>
              <p:cNvSpPr>
                <a:spLocks noChangeArrowheads="1"/>
              </p:cNvSpPr>
              <p:nvPr/>
            </p:nvSpPr>
            <p:spPr bwMode="auto">
              <a:xfrm>
                <a:off x="5678488" y="4267200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43" name="Oval 128"/>
              <p:cNvSpPr>
                <a:spLocks noChangeArrowheads="1"/>
              </p:cNvSpPr>
              <p:nvPr/>
            </p:nvSpPr>
            <p:spPr bwMode="auto">
              <a:xfrm>
                <a:off x="5595938" y="3716338"/>
                <a:ext cx="111125" cy="114300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44" name="Oval 128"/>
              <p:cNvSpPr>
                <a:spLocks noChangeArrowheads="1"/>
              </p:cNvSpPr>
              <p:nvPr/>
            </p:nvSpPr>
            <p:spPr bwMode="auto">
              <a:xfrm>
                <a:off x="5265738" y="3079750"/>
                <a:ext cx="111125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45" name="Oval 128"/>
              <p:cNvSpPr>
                <a:spLocks noChangeArrowheads="1"/>
              </p:cNvSpPr>
              <p:nvPr/>
            </p:nvSpPr>
            <p:spPr bwMode="auto">
              <a:xfrm>
                <a:off x="5842000" y="3128963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46" name="TextBox 74"/>
              <p:cNvSpPr txBox="1">
                <a:spLocks noChangeArrowheads="1"/>
              </p:cNvSpPr>
              <p:nvPr/>
            </p:nvSpPr>
            <p:spPr bwMode="auto">
              <a:xfrm>
                <a:off x="6772275" y="2590800"/>
                <a:ext cx="1838325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latinLnBrk="1"/>
                <a:r>
                  <a:rPr lang="en-US" altLang="ko-KR" sz="1200" b="1" dirty="0">
                    <a:solidFill>
                      <a:srgbClr val="FF6600"/>
                    </a:solidFill>
                    <a:effectLst/>
                    <a:cs typeface="Arial" charset="0"/>
                  </a:rPr>
                  <a:t>Forces to maintain</a:t>
                </a:r>
                <a:br>
                  <a:rPr lang="en-US" altLang="ko-KR" sz="1200" b="1" dirty="0">
                    <a:solidFill>
                      <a:srgbClr val="FF6600"/>
                    </a:solidFill>
                    <a:effectLst/>
                    <a:cs typeface="Arial" charset="0"/>
                  </a:rPr>
                </a:br>
                <a:r>
                  <a:rPr lang="en-US" altLang="ko-KR" sz="1200" b="1" dirty="0">
                    <a:solidFill>
                      <a:srgbClr val="FF6600"/>
                    </a:solidFill>
                    <a:effectLst/>
                    <a:cs typeface="Arial" charset="0"/>
                  </a:rPr>
                  <a:t>system’s ensemble</a:t>
                </a:r>
              </a:p>
            </p:txBody>
          </p:sp>
          <p:sp>
            <p:nvSpPr>
              <p:cNvPr id="47" name="Oval 116"/>
              <p:cNvSpPr>
                <a:spLocks noChangeArrowheads="1"/>
              </p:cNvSpPr>
              <p:nvPr/>
            </p:nvSpPr>
            <p:spPr bwMode="auto">
              <a:xfrm>
                <a:off x="5226050" y="4960938"/>
                <a:ext cx="109538" cy="114300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48" name="Oval 116"/>
              <p:cNvSpPr>
                <a:spLocks noChangeArrowheads="1"/>
              </p:cNvSpPr>
              <p:nvPr/>
            </p:nvSpPr>
            <p:spPr bwMode="auto">
              <a:xfrm>
                <a:off x="5527675" y="4992688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49" name="Oval 116"/>
              <p:cNvSpPr>
                <a:spLocks noChangeArrowheads="1"/>
              </p:cNvSpPr>
              <p:nvPr/>
            </p:nvSpPr>
            <p:spPr bwMode="auto">
              <a:xfrm>
                <a:off x="5554663" y="5291138"/>
                <a:ext cx="109538" cy="114300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50" name="Oval 116"/>
              <p:cNvSpPr>
                <a:spLocks noChangeArrowheads="1"/>
              </p:cNvSpPr>
              <p:nvPr/>
            </p:nvSpPr>
            <p:spPr bwMode="auto">
              <a:xfrm>
                <a:off x="5856288" y="5389563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51" name="Oval 116"/>
              <p:cNvSpPr>
                <a:spLocks noChangeArrowheads="1"/>
              </p:cNvSpPr>
              <p:nvPr/>
            </p:nvSpPr>
            <p:spPr bwMode="auto">
              <a:xfrm>
                <a:off x="5938838" y="5537200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52" name="Oval 116"/>
              <p:cNvSpPr>
                <a:spLocks noChangeArrowheads="1"/>
              </p:cNvSpPr>
              <p:nvPr/>
            </p:nvSpPr>
            <p:spPr bwMode="auto">
              <a:xfrm>
                <a:off x="5842000" y="5208588"/>
                <a:ext cx="109538" cy="114300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53" name="Oval 116"/>
              <p:cNvSpPr>
                <a:spLocks noChangeArrowheads="1"/>
              </p:cNvSpPr>
              <p:nvPr/>
            </p:nvSpPr>
            <p:spPr bwMode="auto">
              <a:xfrm>
                <a:off x="5116513" y="4713288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54" name="Oval 116"/>
              <p:cNvSpPr>
                <a:spLocks noChangeArrowheads="1"/>
              </p:cNvSpPr>
              <p:nvPr/>
            </p:nvSpPr>
            <p:spPr bwMode="auto">
              <a:xfrm>
                <a:off x="5938838" y="4664075"/>
                <a:ext cx="109538" cy="114300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55" name="Oval 116"/>
              <p:cNvSpPr>
                <a:spLocks noChangeArrowheads="1"/>
              </p:cNvSpPr>
              <p:nvPr/>
            </p:nvSpPr>
            <p:spPr bwMode="auto">
              <a:xfrm>
                <a:off x="5637213" y="4762500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56" name="Oval 116"/>
              <p:cNvSpPr>
                <a:spLocks noChangeArrowheads="1"/>
              </p:cNvSpPr>
              <p:nvPr/>
            </p:nvSpPr>
            <p:spPr bwMode="auto">
              <a:xfrm>
                <a:off x="5513388" y="4367213"/>
                <a:ext cx="109538" cy="114300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57" name="Oval 116"/>
              <p:cNvSpPr>
                <a:spLocks noChangeArrowheads="1"/>
              </p:cNvSpPr>
              <p:nvPr/>
            </p:nvSpPr>
            <p:spPr bwMode="auto">
              <a:xfrm>
                <a:off x="5348288" y="4119563"/>
                <a:ext cx="111125" cy="114300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58" name="Oval 116"/>
              <p:cNvSpPr>
                <a:spLocks noChangeArrowheads="1"/>
              </p:cNvSpPr>
              <p:nvPr/>
            </p:nvSpPr>
            <p:spPr bwMode="auto">
              <a:xfrm>
                <a:off x="5527675" y="4168775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59" name="Oval 116"/>
              <p:cNvSpPr>
                <a:spLocks noChangeArrowheads="1"/>
              </p:cNvSpPr>
              <p:nvPr/>
            </p:nvSpPr>
            <p:spPr bwMode="auto">
              <a:xfrm>
                <a:off x="5143500" y="4267200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60" name="Oval 116"/>
              <p:cNvSpPr>
                <a:spLocks noChangeArrowheads="1"/>
              </p:cNvSpPr>
              <p:nvPr/>
            </p:nvSpPr>
            <p:spPr bwMode="auto">
              <a:xfrm>
                <a:off x="5226050" y="4498975"/>
                <a:ext cx="109538" cy="114300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61" name="Oval 116"/>
              <p:cNvSpPr>
                <a:spLocks noChangeArrowheads="1"/>
              </p:cNvSpPr>
              <p:nvPr/>
            </p:nvSpPr>
            <p:spPr bwMode="auto">
              <a:xfrm>
                <a:off x="5157788" y="5291138"/>
                <a:ext cx="107950" cy="114300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62" name="Oval 116"/>
              <p:cNvSpPr>
                <a:spLocks noChangeArrowheads="1"/>
              </p:cNvSpPr>
              <p:nvPr/>
            </p:nvSpPr>
            <p:spPr bwMode="auto">
              <a:xfrm>
                <a:off x="5564188" y="3024188"/>
                <a:ext cx="111125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63" name="Oval 121"/>
              <p:cNvSpPr>
                <a:spLocks noChangeArrowheads="1"/>
              </p:cNvSpPr>
              <p:nvPr/>
            </p:nvSpPr>
            <p:spPr bwMode="auto">
              <a:xfrm>
                <a:off x="5118100" y="3287713"/>
                <a:ext cx="111125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64" name="Oval 115"/>
              <p:cNvSpPr>
                <a:spLocks noChangeArrowheads="1"/>
              </p:cNvSpPr>
              <p:nvPr/>
            </p:nvSpPr>
            <p:spPr bwMode="auto">
              <a:xfrm>
                <a:off x="5849938" y="3387725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65" name="Oval 116"/>
              <p:cNvSpPr>
                <a:spLocks noChangeArrowheads="1"/>
              </p:cNvSpPr>
              <p:nvPr/>
            </p:nvSpPr>
            <p:spPr bwMode="auto">
              <a:xfrm>
                <a:off x="5416550" y="3238500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66" name="Oval 116"/>
              <p:cNvSpPr>
                <a:spLocks noChangeArrowheads="1"/>
              </p:cNvSpPr>
              <p:nvPr/>
            </p:nvSpPr>
            <p:spPr bwMode="auto">
              <a:xfrm>
                <a:off x="5700713" y="3535363"/>
                <a:ext cx="111125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67" name="Oval 128"/>
              <p:cNvSpPr>
                <a:spLocks noChangeArrowheads="1"/>
              </p:cNvSpPr>
              <p:nvPr/>
            </p:nvSpPr>
            <p:spPr bwMode="auto">
              <a:xfrm>
                <a:off x="5118100" y="4030663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68" name="Oval 137"/>
              <p:cNvSpPr>
                <a:spLocks noChangeArrowheads="1"/>
              </p:cNvSpPr>
              <p:nvPr/>
            </p:nvSpPr>
            <p:spPr bwMode="auto">
              <a:xfrm>
                <a:off x="5900738" y="3733800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69" name="Oval 120"/>
              <p:cNvSpPr>
                <a:spLocks noChangeArrowheads="1"/>
              </p:cNvSpPr>
              <p:nvPr/>
            </p:nvSpPr>
            <p:spPr bwMode="auto">
              <a:xfrm>
                <a:off x="5843588" y="4130675"/>
                <a:ext cx="109538" cy="114300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70" name="Oval 116"/>
              <p:cNvSpPr>
                <a:spLocks noChangeArrowheads="1"/>
              </p:cNvSpPr>
              <p:nvPr/>
            </p:nvSpPr>
            <p:spPr bwMode="auto">
              <a:xfrm>
                <a:off x="5537200" y="3586163"/>
                <a:ext cx="109538" cy="114300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71" name="Oval 116"/>
              <p:cNvSpPr>
                <a:spLocks noChangeArrowheads="1"/>
              </p:cNvSpPr>
              <p:nvPr/>
            </p:nvSpPr>
            <p:spPr bwMode="auto">
              <a:xfrm>
                <a:off x="5316538" y="4376738"/>
                <a:ext cx="109538" cy="115888"/>
              </a:xfrm>
              <a:prstGeom prst="ellipse">
                <a:avLst/>
              </a:prstGeom>
              <a:solidFill>
                <a:srgbClr val="3366FF"/>
              </a:solidFill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defTabSz="1279525" latinLnBrk="1"/>
                <a:endParaRPr lang="ko-KR" altLang="en-US" sz="1800" b="1">
                  <a:solidFill>
                    <a:schemeClr val="tx1"/>
                  </a:solidFill>
                  <a:effectLst/>
                  <a:latin typeface="Gulim" pitchFamily="50" charset="-127"/>
                </a:endParaRPr>
              </a:p>
            </p:txBody>
          </p:sp>
          <p:sp>
            <p:nvSpPr>
              <p:cNvPr id="8" name="TextBox 74"/>
              <p:cNvSpPr txBox="1">
                <a:spLocks noChangeArrowheads="1"/>
              </p:cNvSpPr>
              <p:nvPr/>
            </p:nvSpPr>
            <p:spPr bwMode="auto">
              <a:xfrm>
                <a:off x="6629400" y="3581400"/>
                <a:ext cx="198120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latinLnBrk="1"/>
                <a:r>
                  <a:rPr lang="en-US" altLang="ko-KR" sz="1200" b="1">
                    <a:solidFill>
                      <a:srgbClr val="FF6600"/>
                    </a:solidFill>
                    <a:effectLst/>
                    <a:cs typeface="Arial" charset="0"/>
                  </a:rPr>
                  <a:t>Particles following</a:t>
                </a:r>
                <a:br>
                  <a:rPr lang="en-US" altLang="ko-KR" sz="1200" b="1">
                    <a:solidFill>
                      <a:srgbClr val="FF6600"/>
                    </a:solidFill>
                    <a:effectLst/>
                    <a:cs typeface="Arial" charset="0"/>
                  </a:rPr>
                </a:br>
                <a:r>
                  <a:rPr lang="en-US" altLang="ko-KR" sz="1200" b="1">
                    <a:solidFill>
                      <a:srgbClr val="FF6600"/>
                    </a:solidFill>
                    <a:effectLst/>
                    <a:cs typeface="Arial" charset="0"/>
                  </a:rPr>
                  <a:t>the continuum solution</a:t>
                </a:r>
              </a:p>
            </p:txBody>
          </p:sp>
        </p:grpSp>
      </p:grpSp>
      <p:grpSp>
        <p:nvGrpSpPr>
          <p:cNvPr id="99" name="Group 98"/>
          <p:cNvGrpSpPr/>
          <p:nvPr/>
        </p:nvGrpSpPr>
        <p:grpSpPr>
          <a:xfrm>
            <a:off x="381000" y="1981200"/>
            <a:ext cx="1600200" cy="3733800"/>
            <a:chOff x="381000" y="1981200"/>
            <a:chExt cx="1600200" cy="3733800"/>
          </a:xfrm>
        </p:grpSpPr>
        <p:sp>
          <p:nvSpPr>
            <p:cNvPr id="100" name="Rectangle 197"/>
            <p:cNvSpPr>
              <a:spLocks noChangeArrowheads="1"/>
            </p:cNvSpPr>
            <p:nvPr/>
          </p:nvSpPr>
          <p:spPr bwMode="auto">
            <a:xfrm>
              <a:off x="381000" y="1981200"/>
              <a:ext cx="1600200" cy="37338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" name="AutoShape 199"/>
            <p:cNvSpPr>
              <a:spLocks/>
            </p:cNvSpPr>
            <p:nvPr/>
          </p:nvSpPr>
          <p:spPr bwMode="auto">
            <a:xfrm>
              <a:off x="1752600" y="2019300"/>
              <a:ext cx="228600" cy="2667000"/>
            </a:xfrm>
            <a:prstGeom prst="leftBrace">
              <a:avLst>
                <a:gd name="adj1" fmla="val 97222"/>
                <a:gd name="adj2" fmla="val 50000"/>
              </a:avLst>
            </a:prstGeom>
            <a:solidFill>
              <a:schemeClr val="bg1"/>
            </a:solidFill>
            <a:ln w="571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" name="Text Box 200"/>
            <p:cNvSpPr txBox="1">
              <a:spLocks noChangeArrowheads="1"/>
            </p:cNvSpPr>
            <p:nvPr/>
          </p:nvSpPr>
          <p:spPr bwMode="auto">
            <a:xfrm>
              <a:off x="381000" y="2971800"/>
              <a:ext cx="1295400" cy="8255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6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Accuracy of</a:t>
              </a:r>
              <a:br>
                <a:rPr lang="en-US" altLang="ko-KR" sz="1600">
                  <a:effectLst>
                    <a:outerShdw blurRad="38100" dist="38100" dir="2700000" algn="tl">
                      <a:srgbClr val="C0C0C0"/>
                    </a:outerShdw>
                  </a:effectLst>
                </a:rPr>
              </a:br>
              <a:r>
                <a:rPr lang="en-US" altLang="ko-KR" sz="16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 continuum solver</a:t>
              </a:r>
            </a:p>
          </p:txBody>
        </p:sp>
        <p:sp>
          <p:nvSpPr>
            <p:cNvPr id="103" name="AutoShape 201"/>
            <p:cNvSpPr>
              <a:spLocks/>
            </p:cNvSpPr>
            <p:nvPr/>
          </p:nvSpPr>
          <p:spPr bwMode="auto">
            <a:xfrm>
              <a:off x="1752600" y="3886200"/>
              <a:ext cx="228600" cy="1752600"/>
            </a:xfrm>
            <a:prstGeom prst="leftBrace">
              <a:avLst>
                <a:gd name="adj1" fmla="val 63889"/>
                <a:gd name="adj2" fmla="val 50000"/>
              </a:avLst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" name="Text Box 202"/>
            <p:cNvSpPr txBox="1">
              <a:spLocks noChangeArrowheads="1"/>
            </p:cNvSpPr>
            <p:nvPr/>
          </p:nvSpPr>
          <p:spPr bwMode="auto">
            <a:xfrm>
              <a:off x="381000" y="4419600"/>
              <a:ext cx="1295400" cy="8255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Accuracy of </a:t>
              </a:r>
              <a:br>
                <a:rPr lang="en-US" altLang="ko-KR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</a:br>
              <a:r>
                <a:rPr lang="en-US" altLang="ko-KR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 particle</a:t>
              </a:r>
              <a:br>
                <a:rPr lang="en-US" altLang="ko-KR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</a:br>
              <a:r>
                <a:rPr lang="en-US" altLang="ko-KR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solver</a:t>
              </a: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6096000" y="2590800"/>
            <a:ext cx="2438400" cy="3200400"/>
            <a:chOff x="6096000" y="2590800"/>
            <a:chExt cx="2438400" cy="3200400"/>
          </a:xfrm>
        </p:grpSpPr>
        <p:sp>
          <p:nvSpPr>
            <p:cNvPr id="105" name="Rectangle 217"/>
            <p:cNvSpPr>
              <a:spLocks noChangeArrowheads="1"/>
            </p:cNvSpPr>
            <p:nvPr/>
          </p:nvSpPr>
          <p:spPr bwMode="auto">
            <a:xfrm>
              <a:off x="6096000" y="2590800"/>
              <a:ext cx="2438400" cy="32004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6" name="AutoShape 219"/>
            <p:cNvSpPr>
              <a:spLocks/>
            </p:cNvSpPr>
            <p:nvPr/>
          </p:nvSpPr>
          <p:spPr bwMode="auto">
            <a:xfrm flipH="1">
              <a:off x="6096000" y="2590800"/>
              <a:ext cx="228600" cy="1676400"/>
            </a:xfrm>
            <a:prstGeom prst="leftBrace">
              <a:avLst>
                <a:gd name="adj1" fmla="val 61111"/>
                <a:gd name="adj2" fmla="val 50000"/>
              </a:avLst>
            </a:prstGeom>
            <a:solidFill>
              <a:schemeClr val="bg1"/>
            </a:solidFill>
            <a:ln w="571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7" name="AutoShape 220"/>
            <p:cNvSpPr>
              <a:spLocks/>
            </p:cNvSpPr>
            <p:nvPr/>
          </p:nvSpPr>
          <p:spPr bwMode="auto">
            <a:xfrm flipH="1">
              <a:off x="6096000" y="4800600"/>
              <a:ext cx="228600" cy="990600"/>
            </a:xfrm>
            <a:prstGeom prst="leftBrace">
              <a:avLst>
                <a:gd name="adj1" fmla="val 36111"/>
                <a:gd name="adj2" fmla="val 50000"/>
              </a:avLst>
            </a:prstGeom>
            <a:solidFill>
              <a:schemeClr val="bg1"/>
            </a:solidFill>
            <a:ln w="571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6400800" y="2971800"/>
            <a:ext cx="2133600" cy="2730500"/>
            <a:chOff x="6400800" y="2971800"/>
            <a:chExt cx="2133600" cy="2730500"/>
          </a:xfrm>
        </p:grpSpPr>
        <p:sp>
          <p:nvSpPr>
            <p:cNvPr id="108" name="Text Box 214"/>
            <p:cNvSpPr txBox="1">
              <a:spLocks noChangeArrowheads="1"/>
            </p:cNvSpPr>
            <p:nvPr/>
          </p:nvSpPr>
          <p:spPr bwMode="auto">
            <a:xfrm>
              <a:off x="6400800" y="4876800"/>
              <a:ext cx="2133600" cy="8255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6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Minimizing</a:t>
              </a:r>
              <a:br>
                <a:rPr lang="en-US" altLang="ko-KR" sz="1600">
                  <a:effectLst>
                    <a:outerShdw blurRad="38100" dist="38100" dir="2700000" algn="tl">
                      <a:srgbClr val="C0C0C0"/>
                    </a:outerShdw>
                  </a:effectLst>
                </a:rPr>
              </a:br>
              <a:r>
                <a:rPr lang="en-US" altLang="ko-KR" sz="16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the locality of</a:t>
              </a:r>
              <a:br>
                <a:rPr lang="en-US" altLang="ko-KR" sz="1600">
                  <a:effectLst>
                    <a:outerShdw blurRad="38100" dist="38100" dir="2700000" algn="tl">
                      <a:srgbClr val="C0C0C0"/>
                    </a:outerShdw>
                  </a:effectLst>
                </a:rPr>
              </a:br>
              <a:r>
                <a:rPr lang="en-US" altLang="ko-KR" sz="16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sampled profile</a:t>
              </a:r>
            </a:p>
          </p:txBody>
        </p:sp>
        <p:sp>
          <p:nvSpPr>
            <p:cNvPr id="109" name="Text Box 215"/>
            <p:cNvSpPr txBox="1">
              <a:spLocks noChangeArrowheads="1"/>
            </p:cNvSpPr>
            <p:nvPr/>
          </p:nvSpPr>
          <p:spPr bwMode="auto">
            <a:xfrm>
              <a:off x="6400800" y="2971800"/>
              <a:ext cx="2057400" cy="8255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Imposing continuum</a:t>
              </a:r>
              <a:br>
                <a:rPr lang="en-US" altLang="ko-KR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</a:br>
              <a:r>
                <a:rPr lang="en-US" altLang="ko-KR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solution to higher</a:t>
              </a:r>
              <a:br>
                <a:rPr lang="en-US" altLang="ko-KR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</a:br>
              <a:r>
                <a:rPr lang="en-US" altLang="ko-KR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DOF domain</a:t>
              </a: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6324600" y="3429000"/>
            <a:ext cx="2133600" cy="1828800"/>
            <a:chOff x="6324600" y="3429000"/>
            <a:chExt cx="2133600" cy="1828800"/>
          </a:xfrm>
        </p:grpSpPr>
        <p:sp>
          <p:nvSpPr>
            <p:cNvPr id="114" name="AutoShape 211"/>
            <p:cNvSpPr>
              <a:spLocks/>
            </p:cNvSpPr>
            <p:nvPr/>
          </p:nvSpPr>
          <p:spPr bwMode="auto">
            <a:xfrm flipH="1">
              <a:off x="6324600" y="3429000"/>
              <a:ext cx="228600" cy="1828800"/>
            </a:xfrm>
            <a:prstGeom prst="leftBrace">
              <a:avLst>
                <a:gd name="adj1" fmla="val 66667"/>
                <a:gd name="adj2" fmla="val 50000"/>
              </a:avLst>
            </a:prstGeom>
            <a:noFill/>
            <a:ln w="5715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5" name="Text Box 212"/>
            <p:cNvSpPr txBox="1">
              <a:spLocks noChangeArrowheads="1"/>
            </p:cNvSpPr>
            <p:nvPr/>
          </p:nvSpPr>
          <p:spPr bwMode="auto">
            <a:xfrm>
              <a:off x="6629400" y="3546475"/>
              <a:ext cx="1828800" cy="1323439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 altLang="ko-KR" sz="1600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  <a:p>
              <a:pPr>
                <a:defRPr/>
              </a:pPr>
              <a:r>
                <a:rPr lang="en-US" altLang="ko-KR" sz="1600" dirty="0" smtClean="0">
                  <a:solidFill>
                    <a:srgbClr val="66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Performance </a:t>
              </a:r>
              <a:r>
                <a:rPr lang="en-US" altLang="ko-KR" sz="1600" dirty="0">
                  <a:solidFill>
                    <a:srgbClr val="66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of coupled simulation:</a:t>
              </a:r>
            </a:p>
            <a:p>
              <a:pPr>
                <a:buFontTx/>
                <a:buChar char="-"/>
                <a:defRPr/>
              </a:pPr>
              <a:r>
                <a:rPr lang="en-US" altLang="ko-KR" sz="1600" dirty="0">
                  <a:solidFill>
                    <a:srgbClr val="66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Co-scheduling</a:t>
              </a:r>
            </a:p>
            <a:p>
              <a:pPr>
                <a:buFontTx/>
                <a:buChar char="-"/>
                <a:defRPr/>
              </a:pPr>
              <a:r>
                <a:rPr lang="en-US" altLang="ko-KR" sz="1600" dirty="0">
                  <a:solidFill>
                    <a:srgbClr val="66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Load balancing</a:t>
              </a:r>
            </a:p>
          </p:txBody>
        </p:sp>
      </p:grpSp>
      <p:sp>
        <p:nvSpPr>
          <p:cNvPr id="116" name="Rectangle 115"/>
          <p:cNvSpPr/>
          <p:nvPr/>
        </p:nvSpPr>
        <p:spPr>
          <a:xfrm>
            <a:off x="4876800" y="4800600"/>
            <a:ext cx="3810000" cy="10668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Agenda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v-SE" dirty="0" smtClean="0"/>
              <a:t>How to Solve Moderate-Velocity Flow Field </a:t>
            </a:r>
            <a:br>
              <a:rPr lang="sv-SE" dirty="0" smtClean="0"/>
            </a:br>
            <a:r>
              <a:rPr lang="sv-SE" dirty="0" smtClean="0"/>
              <a:t>by a Hybrid CFD-MD Approach</a:t>
            </a:r>
          </a:p>
          <a:p>
            <a:pPr lvl="1"/>
            <a:r>
              <a:rPr lang="sv-SE" dirty="0" smtClean="0"/>
              <a:t>Previous studies focus on solving O(100) m/s flow field</a:t>
            </a:r>
            <a:br>
              <a:rPr lang="sv-SE" dirty="0" smtClean="0"/>
            </a:br>
            <a:r>
              <a:rPr lang="sv-SE" dirty="0" smtClean="0"/>
              <a:t>in O(-8) meter domain</a:t>
            </a:r>
          </a:p>
          <a:p>
            <a:pPr lvl="2"/>
            <a:r>
              <a:rPr lang="sv-SE" dirty="0" smtClean="0"/>
              <a:t>Excessive noise in averaged molecular properties / </a:t>
            </a:r>
            <a:br>
              <a:rPr lang="sv-SE" dirty="0" smtClean="0"/>
            </a:br>
            <a:r>
              <a:rPr lang="sv-SE" dirty="0" smtClean="0"/>
              <a:t>Very UNREALISTIC</a:t>
            </a:r>
          </a:p>
          <a:p>
            <a:pPr lvl="1"/>
            <a:r>
              <a:rPr lang="sv-SE" dirty="0" smtClean="0"/>
              <a:t>Reducing the sampling noise</a:t>
            </a:r>
          </a:p>
          <a:p>
            <a:pPr lvl="2"/>
            <a:r>
              <a:rPr lang="sv-SE" dirty="0" smtClean="0"/>
              <a:t>Delicated determination of coupling parameters *</a:t>
            </a:r>
          </a:p>
          <a:p>
            <a:pPr lvl="2"/>
            <a:r>
              <a:rPr lang="sv-SE" dirty="0" smtClean="0"/>
              <a:t>Sampling multiple replicas *</a:t>
            </a:r>
          </a:p>
          <a:p>
            <a:pPr lvl="2"/>
            <a:r>
              <a:rPr lang="sv-SE" dirty="0" smtClean="0"/>
              <a:t>Interpolating over multiple spatial/temporal samples</a:t>
            </a:r>
          </a:p>
          <a:p>
            <a:pPr lvl="2"/>
            <a:endParaRPr lang="sv-SE" dirty="0" smtClean="0"/>
          </a:p>
          <a:p>
            <a:pPr lvl="1">
              <a:buFont typeface="Arial" pitchFamily="34" charset="0"/>
              <a:buChar char="•"/>
            </a:pPr>
            <a:r>
              <a:rPr lang="sv-SE" dirty="0" smtClean="0"/>
              <a:t>* overlaps with the article in preparation to the ’Journal of Computational Science’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Accuracy of a Hybrid CFD-MD Approach</a:t>
            </a:r>
            <a:endParaRPr lang="sv-S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 smtClean="0"/>
          </a:p>
          <a:p>
            <a:r>
              <a:rPr lang="en-US" dirty="0" smtClean="0"/>
              <a:t>Baseline CFD and MD Modeling</a:t>
            </a:r>
          </a:p>
          <a:p>
            <a:endParaRPr lang="en-US" dirty="0" smtClean="0"/>
          </a:p>
          <a:p>
            <a:r>
              <a:rPr lang="en-US" dirty="0" smtClean="0"/>
              <a:t>Spatial Accuracy of Hybrid Boundary Conditions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CFD Solver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In-house Continuum Hydrodynamics Code</a:t>
            </a:r>
          </a:p>
          <a:p>
            <a:pPr lvl="1"/>
            <a:r>
              <a:rPr lang="sv-SE" dirty="0" smtClean="0"/>
              <a:t>Incompressible Navier-Stokes Equations</a:t>
            </a:r>
          </a:p>
          <a:p>
            <a:pPr lvl="1"/>
            <a:r>
              <a:rPr lang="sv-SE" dirty="0" smtClean="0"/>
              <a:t>Artificial Compressibility</a:t>
            </a:r>
          </a:p>
          <a:p>
            <a:pPr lvl="1"/>
            <a:r>
              <a:rPr lang="sv-SE" dirty="0" smtClean="0"/>
              <a:t>Osher’s FDS (Convention) / Central Differencing (Diffusion)</a:t>
            </a:r>
          </a:p>
          <a:p>
            <a:pPr lvl="1"/>
            <a:r>
              <a:rPr lang="sv-SE" dirty="0" smtClean="0"/>
              <a:t>LU-SGS (Lower Upper Symmetric Gauss Seidel) /</a:t>
            </a:r>
            <a:br>
              <a:rPr lang="sv-SE" dirty="0" smtClean="0"/>
            </a:br>
            <a:r>
              <a:rPr lang="sv-SE" dirty="0" smtClean="0"/>
              <a:t>Dual Time Stepping for Unsteady Flow Simulation</a:t>
            </a:r>
          </a:p>
          <a:p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MD Solver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LAMMPS (Large-scale Atomistic/Molecular Massive Parallel Simulator) Package</a:t>
            </a:r>
          </a:p>
          <a:p>
            <a:pPr lvl="1"/>
            <a:r>
              <a:rPr lang="sv-SE" dirty="0" smtClean="0"/>
              <a:t>Newton’s 2nd Law</a:t>
            </a:r>
          </a:p>
          <a:p>
            <a:pPr lvl="1"/>
            <a:r>
              <a:rPr lang="sv-SE" dirty="0" smtClean="0"/>
              <a:t>Van der Waals Force via Lennard-Jones Potential</a:t>
            </a:r>
          </a:p>
          <a:p>
            <a:pPr lvl="2"/>
            <a:r>
              <a:rPr lang="sv-SE" dirty="0" smtClean="0"/>
              <a:t>Cut-off Length: 2.2 </a:t>
            </a:r>
            <a:r>
              <a:rPr lang="el-GR" dirty="0" smtClean="0"/>
              <a:t>σ</a:t>
            </a:r>
          </a:p>
          <a:p>
            <a:pPr lvl="1"/>
            <a:r>
              <a:rPr lang="sv-SE" dirty="0" smtClean="0"/>
              <a:t>Verlet Algorithm for Time Integration</a:t>
            </a:r>
          </a:p>
          <a:p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Continuum-to-Particle Hybrid BC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How to Impose the Continuum Solution into the Atomic Domain without Harming Particles’ DOF</a:t>
            </a:r>
          </a:p>
          <a:p>
            <a:pPr lvl="1"/>
            <a:r>
              <a:rPr lang="sv-SE" dirty="0" smtClean="0"/>
              <a:t>Alternating Schwarz method (Hadjiconstantinou et al.)</a:t>
            </a:r>
          </a:p>
          <a:p>
            <a:pPr lvl="1"/>
            <a:r>
              <a:rPr lang="sv-SE" dirty="0" smtClean="0"/>
              <a:t>The direct flux exchange approach (Flekkoy et al.)</a:t>
            </a:r>
          </a:p>
          <a:p>
            <a:pPr lvl="1"/>
            <a:r>
              <a:rPr lang="sv-SE" dirty="0" smtClean="0"/>
              <a:t>Constrained Lagrangian dynamics (O’Connell et al.)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Continuum-to-Particle Hybrid BC (Cont’d)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Constrained </a:t>
            </a:r>
            <a:r>
              <a:rPr lang="en-US" dirty="0" err="1" smtClean="0"/>
              <a:t>Lagrangian</a:t>
            </a:r>
            <a:r>
              <a:rPr lang="en-US" dirty="0" smtClean="0"/>
              <a:t> Dynamics</a:t>
            </a:r>
          </a:p>
          <a:p>
            <a:pPr lvl="1"/>
            <a:r>
              <a:rPr lang="en-US" dirty="0" smtClean="0"/>
              <a:t>Constrained MD Equation</a:t>
            </a:r>
          </a:p>
          <a:p>
            <a:pPr lvl="2"/>
            <a:r>
              <a:rPr lang="en-US" dirty="0" smtClean="0"/>
              <a:t>Drive multi-DOF molecular motion following the continuum solution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External Force Equation</a:t>
            </a:r>
          </a:p>
          <a:p>
            <a:pPr lvl="2"/>
            <a:r>
              <a:rPr lang="en-US" dirty="0" smtClean="0"/>
              <a:t>On outmost MD layer</a:t>
            </a:r>
          </a:p>
          <a:p>
            <a:pPr lvl="2"/>
            <a:r>
              <a:rPr lang="en-US" dirty="0" smtClean="0"/>
              <a:t>Holding particles within MD simulation domain (considering the ensemble of molecular system)</a:t>
            </a:r>
          </a:p>
          <a:p>
            <a:endParaRPr lang="sv-SE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133600" y="2613025"/>
          <a:ext cx="5029200" cy="1349375"/>
        </p:xfrm>
        <a:graphic>
          <a:graphicData uri="http://schemas.openxmlformats.org/presentationml/2006/ole">
            <p:oleObj spid="_x0000_s3074" name="Equation" r:id="rId3" imgW="3505200" imgH="939800" progId="Equation.3">
              <p:embed/>
            </p:oleObj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2133600" y="5443537"/>
          <a:ext cx="3733800" cy="652463"/>
        </p:xfrm>
        <a:graphic>
          <a:graphicData uri="http://schemas.openxmlformats.org/presentationml/2006/ole">
            <p:oleObj spid="_x0000_s3075" name="Equation" r:id="rId4" imgW="2324100" imgH="406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Particle-to-Continuum Hybrid BC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Suppress the Fluctuating Phenomenon (‘Sampling Noise’ or ‘Statistical Error’) of Atomic Samples</a:t>
            </a:r>
          </a:p>
          <a:p>
            <a:pPr lvl="1"/>
            <a:r>
              <a:rPr lang="en-US" dirty="0" smtClean="0"/>
              <a:t>Sampling molecular properties over a finite spatial/temporal range</a:t>
            </a:r>
          </a:p>
          <a:p>
            <a:pPr lvl="2"/>
            <a:r>
              <a:rPr lang="en-US" dirty="0" smtClean="0"/>
              <a:t>Very sensitive to the coupling condition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Suppression of the Statistical Noise</a:t>
            </a:r>
            <a:endParaRPr lang="sv-S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 smtClean="0"/>
          </a:p>
          <a:p>
            <a:r>
              <a:rPr lang="en-US" dirty="0" smtClean="0"/>
              <a:t>Characteristics of the Sampling Noise</a:t>
            </a:r>
          </a:p>
          <a:p>
            <a:endParaRPr lang="en-US" dirty="0" smtClean="0"/>
          </a:p>
          <a:p>
            <a:r>
              <a:rPr lang="en-US" dirty="0" smtClean="0"/>
              <a:t>Determination of Coupling Parameters</a:t>
            </a:r>
          </a:p>
          <a:p>
            <a:endParaRPr lang="en-US" dirty="0" smtClean="0"/>
          </a:p>
          <a:p>
            <a:r>
              <a:rPr lang="en-US" dirty="0" smtClean="0"/>
              <a:t>Sampling of Multiple Replicas</a:t>
            </a:r>
          </a:p>
          <a:p>
            <a:endParaRPr lang="en-US" dirty="0" smtClean="0"/>
          </a:p>
          <a:p>
            <a:r>
              <a:rPr lang="en-US" dirty="0" smtClean="0"/>
              <a:t>Interpolation in Space and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Characteristics of the Sampling Noise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Clr>
                <a:srgbClr val="CC9900"/>
              </a:buClr>
            </a:pPr>
            <a:r>
              <a:rPr lang="en-US" altLang="ko-KR" dirty="0" smtClean="0"/>
              <a:t>Sampled MD properties over a finite spatial/temporal range do not match the analytic/continuum solution (denoted as the ‘sampling noise’ or ‘statistical error’)</a:t>
            </a:r>
          </a:p>
          <a:p>
            <a:pPr lvl="2">
              <a:buClr>
                <a:srgbClr val="CC9900"/>
              </a:buClr>
            </a:pPr>
            <a:r>
              <a:rPr lang="en-US" altLang="ko-KR" dirty="0" smtClean="0"/>
              <a:t>Noise is described as the function of number of particles participating in sampling process</a:t>
            </a:r>
          </a:p>
          <a:p>
            <a:pPr lvl="2">
              <a:buClr>
                <a:srgbClr val="CC9900"/>
              </a:buClr>
            </a:pPr>
            <a:endParaRPr lang="en-US" altLang="ko-KR" dirty="0" smtClean="0"/>
          </a:p>
          <a:p>
            <a:pPr lvl="2">
              <a:buClr>
                <a:srgbClr val="CC9900"/>
              </a:buClr>
            </a:pPr>
            <a:endParaRPr lang="en-US" altLang="ko-KR" dirty="0" smtClean="0"/>
          </a:p>
          <a:p>
            <a:pPr lvl="2">
              <a:buClr>
                <a:srgbClr val="CC9900"/>
              </a:buClr>
            </a:pPr>
            <a:endParaRPr lang="en-US" altLang="ko-KR" dirty="0" smtClean="0"/>
          </a:p>
          <a:p>
            <a:pPr lvl="2">
              <a:buClr>
                <a:srgbClr val="CC9900"/>
              </a:buClr>
            </a:pPr>
            <a:r>
              <a:rPr lang="en-US" altLang="ko-KR" dirty="0" smtClean="0"/>
              <a:t>The above general expression is incomplete in accurately predicting the sampling noise in a </a:t>
            </a:r>
            <a:r>
              <a:rPr lang="en-US" altLang="ko-KR" dirty="0" err="1" smtClean="0"/>
              <a:t>nano</a:t>
            </a:r>
            <a:r>
              <a:rPr lang="en-US" altLang="ko-KR" dirty="0" smtClean="0"/>
              <a:t>-scale fluid system</a:t>
            </a:r>
          </a:p>
          <a:p>
            <a:pPr lvl="3">
              <a:buClr>
                <a:srgbClr val="CC9900"/>
              </a:buClr>
            </a:pPr>
            <a:r>
              <a:rPr lang="en-US" altLang="ko-KR" dirty="0" smtClean="0"/>
              <a:t>Interaction with solid material</a:t>
            </a:r>
          </a:p>
          <a:p>
            <a:pPr lvl="3">
              <a:buClr>
                <a:srgbClr val="CC9900"/>
              </a:buClr>
            </a:pPr>
            <a:r>
              <a:rPr lang="en-US" altLang="ko-KR" dirty="0" smtClean="0"/>
              <a:t>Geometric configuration</a:t>
            </a:r>
          </a:p>
          <a:p>
            <a:pPr lvl="3">
              <a:buClr>
                <a:srgbClr val="CC9900"/>
              </a:buClr>
            </a:pPr>
            <a:r>
              <a:rPr lang="en-US" altLang="ko-KR" dirty="0" smtClean="0"/>
              <a:t>Characteristics of fluid particle</a:t>
            </a:r>
          </a:p>
          <a:p>
            <a:endParaRPr lang="sv-SE" dirty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766888" y="2957513"/>
          <a:ext cx="5624512" cy="700087"/>
        </p:xfrm>
        <a:graphic>
          <a:graphicData uri="http://schemas.openxmlformats.org/presentationml/2006/ole">
            <p:oleObj spid="_x0000_s5122" name="Equation" r:id="rId3" imgW="356868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Coupling Parameters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333999"/>
          </a:xfrm>
        </p:spPr>
        <p:txBody>
          <a:bodyPr>
            <a:normAutofit/>
          </a:bodyPr>
          <a:lstStyle/>
          <a:p>
            <a:pPr lvl="1"/>
            <a:r>
              <a:rPr lang="sv-SE" dirty="0" smtClean="0"/>
              <a:t>Parameters which affect the scale of sampling noise</a:t>
            </a:r>
          </a:p>
          <a:p>
            <a:pPr lvl="1"/>
            <a:endParaRPr lang="sv-SE" dirty="0" smtClean="0"/>
          </a:p>
          <a:p>
            <a:pPr lvl="1"/>
            <a:endParaRPr lang="sv-SE" dirty="0" smtClean="0"/>
          </a:p>
          <a:p>
            <a:pPr lvl="1"/>
            <a:endParaRPr lang="sv-SE" dirty="0" smtClean="0"/>
          </a:p>
          <a:p>
            <a:pPr lvl="1"/>
            <a:endParaRPr lang="sv-SE" dirty="0" smtClean="0"/>
          </a:p>
          <a:p>
            <a:pPr lvl="1"/>
            <a:endParaRPr lang="sv-SE" dirty="0" smtClean="0"/>
          </a:p>
          <a:p>
            <a:pPr lvl="1"/>
            <a:endParaRPr lang="sv-SE" dirty="0" smtClean="0"/>
          </a:p>
          <a:p>
            <a:pPr lvl="1"/>
            <a:endParaRPr lang="sv-SE" dirty="0" smtClean="0"/>
          </a:p>
          <a:p>
            <a:pPr lvl="1"/>
            <a:endParaRPr lang="sv-SE" dirty="0" smtClean="0"/>
          </a:p>
          <a:p>
            <a:pPr lvl="1"/>
            <a:endParaRPr lang="sv-SE" dirty="0" smtClean="0"/>
          </a:p>
          <a:p>
            <a:pPr lvl="1"/>
            <a:r>
              <a:rPr lang="en-US" dirty="0" smtClean="0"/>
              <a:t>Conditions determined by measuring the sampling noise of the stationary (zero-velocity) molecular dynamic solution</a:t>
            </a:r>
          </a:p>
          <a:p>
            <a:pPr lvl="1"/>
            <a:endParaRPr lang="sv-SE" dirty="0"/>
          </a:p>
        </p:txBody>
      </p:sp>
      <p:grpSp>
        <p:nvGrpSpPr>
          <p:cNvPr id="239" name="Group 238"/>
          <p:cNvGrpSpPr/>
          <p:nvPr/>
        </p:nvGrpSpPr>
        <p:grpSpPr>
          <a:xfrm>
            <a:off x="762000" y="1524000"/>
            <a:ext cx="7924800" cy="3818414"/>
            <a:chOff x="762000" y="1752600"/>
            <a:chExt cx="7924800" cy="3818414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923925" y="3070225"/>
              <a:ext cx="71438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93763" y="3187700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1743075" y="3090863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1111250" y="2892425"/>
              <a:ext cx="69850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584325" y="2935288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1438275" y="3016250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1236663" y="2935288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314450" y="3016250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839788" y="3016250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979488" y="2976563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2370138" y="2927350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2474913" y="3001963"/>
              <a:ext cx="69850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2238375" y="2892425"/>
              <a:ext cx="68263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2090738" y="2976563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14563" y="3016250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1965325" y="2927350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17688" y="3009900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1958975" y="3059113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1522413" y="3090863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619250" y="3074988"/>
              <a:ext cx="71438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1079500" y="3009900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6" name="Oval 25"/>
            <p:cNvSpPr>
              <a:spLocks noChangeArrowheads="1"/>
            </p:cNvSpPr>
            <p:nvPr/>
          </p:nvSpPr>
          <p:spPr bwMode="auto">
            <a:xfrm>
              <a:off x="1731963" y="2886075"/>
              <a:ext cx="69850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7" name="Oval 26"/>
            <p:cNvSpPr>
              <a:spLocks noChangeArrowheads="1"/>
            </p:cNvSpPr>
            <p:nvPr/>
          </p:nvSpPr>
          <p:spPr bwMode="auto">
            <a:xfrm>
              <a:off x="2595563" y="2892425"/>
              <a:ext cx="69850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2324100" y="3059113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1760538" y="3363913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1128713" y="3165475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1601788" y="3205163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1454150" y="3289300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1254125" y="3205163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1330325" y="3289300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855663" y="3289300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995363" y="3246438"/>
              <a:ext cx="71438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2387600" y="3198813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2490788" y="3273425"/>
              <a:ext cx="71438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2254250" y="3165475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2108200" y="3246438"/>
              <a:ext cx="68263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2232025" y="3289300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1982788" y="3198813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1835150" y="3279775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44" name="Oval 43"/>
            <p:cNvSpPr>
              <a:spLocks noChangeArrowheads="1"/>
            </p:cNvSpPr>
            <p:nvPr/>
          </p:nvSpPr>
          <p:spPr bwMode="auto">
            <a:xfrm>
              <a:off x="1976438" y="3328988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1539875" y="3363913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1636713" y="3346450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47" name="Oval 46"/>
            <p:cNvSpPr>
              <a:spLocks noChangeArrowheads="1"/>
            </p:cNvSpPr>
            <p:nvPr/>
          </p:nvSpPr>
          <p:spPr bwMode="auto">
            <a:xfrm>
              <a:off x="1096963" y="3279775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1749425" y="3155950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2613025" y="3165475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50" name="Oval 49"/>
            <p:cNvSpPr>
              <a:spLocks noChangeArrowheads="1"/>
            </p:cNvSpPr>
            <p:nvPr/>
          </p:nvSpPr>
          <p:spPr bwMode="auto">
            <a:xfrm>
              <a:off x="2339975" y="3328988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cxnSp>
          <p:nvCxnSpPr>
            <p:cNvPr id="51" name="Straight Connector 50"/>
            <p:cNvCxnSpPr>
              <a:cxnSpLocks noChangeShapeType="1"/>
            </p:cNvCxnSpPr>
            <p:nvPr/>
          </p:nvCxnSpPr>
          <p:spPr bwMode="auto">
            <a:xfrm rot="5400000">
              <a:off x="1644650" y="2884487"/>
              <a:ext cx="1849438" cy="9525"/>
            </a:xfrm>
            <a:prstGeom prst="line">
              <a:avLst/>
            </a:prstGeom>
            <a:noFill/>
            <a:ln w="127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sp>
          <p:nvSpPr>
            <p:cNvPr id="52" name="Cube 51"/>
            <p:cNvSpPr/>
            <p:nvPr/>
          </p:nvSpPr>
          <p:spPr bwMode="auto">
            <a:xfrm>
              <a:off x="817563" y="1800225"/>
              <a:ext cx="1885950" cy="323850"/>
            </a:xfrm>
            <a:prstGeom prst="cube">
              <a:avLst>
                <a:gd name="adj" fmla="val 63369"/>
              </a:avLst>
            </a:prstGeom>
            <a:gradFill flip="none" rotWithShape="1">
              <a:gsLst>
                <a:gs pos="30000">
                  <a:srgbClr val="3366FF"/>
                </a:gs>
                <a:gs pos="0">
                  <a:srgbClr val="FFFFFF"/>
                </a:gs>
              </a:gsLst>
              <a:lin ang="16200000" scaled="0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r>
                <a:rPr lang="en-US" sz="1200" dirty="0">
                  <a:solidFill>
                    <a:srgbClr val="000000"/>
                  </a:solidFill>
                  <a:effectLst>
                    <a:glow rad="101600">
                      <a:schemeClr val="bg1">
                        <a:alpha val="75000"/>
                      </a:schemeClr>
                    </a:glow>
                  </a:effectLst>
                  <a:latin typeface="Arial"/>
                  <a:ea typeface="ＭＳ Ｐゴシック" pitchFamily="-106" charset="-128"/>
                  <a:cs typeface="Arial"/>
                </a:rPr>
                <a:t>Moving wall</a:t>
              </a:r>
            </a:p>
          </p:txBody>
        </p:sp>
        <p:sp>
          <p:nvSpPr>
            <p:cNvPr id="53" name="Cube 52"/>
            <p:cNvSpPr/>
            <p:nvPr/>
          </p:nvSpPr>
          <p:spPr bwMode="auto">
            <a:xfrm>
              <a:off x="817563" y="4405313"/>
              <a:ext cx="1885950" cy="322263"/>
            </a:xfrm>
            <a:prstGeom prst="cube">
              <a:avLst>
                <a:gd name="adj" fmla="val 63369"/>
              </a:avLst>
            </a:prstGeom>
            <a:gradFill flip="none" rotWithShape="1">
              <a:gsLst>
                <a:gs pos="30000">
                  <a:srgbClr val="3366FF"/>
                </a:gs>
                <a:gs pos="0">
                  <a:srgbClr val="FFFFFF"/>
                </a:gs>
              </a:gsLst>
              <a:lin ang="16200000" scaled="0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r>
                <a:rPr lang="en-US" sz="1200" dirty="0">
                  <a:solidFill>
                    <a:srgbClr val="000000"/>
                  </a:solidFill>
                  <a:effectLst>
                    <a:glow rad="101600">
                      <a:schemeClr val="bg1">
                        <a:alpha val="75000"/>
                      </a:schemeClr>
                    </a:glow>
                  </a:effectLst>
                  <a:latin typeface="Arial"/>
                  <a:ea typeface="ＭＳ Ｐゴシック" pitchFamily="-106" charset="-128"/>
                  <a:cs typeface="Arial"/>
                </a:rPr>
                <a:t>Stationary wall</a:t>
              </a:r>
            </a:p>
          </p:txBody>
        </p:sp>
        <p:sp>
          <p:nvSpPr>
            <p:cNvPr id="54" name="Oval 53"/>
            <p:cNvSpPr>
              <a:spLocks noChangeArrowheads="1"/>
            </p:cNvSpPr>
            <p:nvPr/>
          </p:nvSpPr>
          <p:spPr bwMode="auto">
            <a:xfrm>
              <a:off x="1089025" y="3448050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55" name="Oval 54"/>
            <p:cNvSpPr>
              <a:spLocks noChangeArrowheads="1"/>
            </p:cNvSpPr>
            <p:nvPr/>
          </p:nvSpPr>
          <p:spPr bwMode="auto">
            <a:xfrm>
              <a:off x="1720850" y="4232275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56" name="Oval 55"/>
            <p:cNvSpPr>
              <a:spLocks noChangeArrowheads="1"/>
            </p:cNvSpPr>
            <p:nvPr/>
          </p:nvSpPr>
          <p:spPr bwMode="auto">
            <a:xfrm>
              <a:off x="1017588" y="3613150"/>
              <a:ext cx="71438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1158875" y="3662363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1236663" y="3951288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1089025" y="4033838"/>
              <a:ext cx="69850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1192213" y="3522663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1428750" y="3529013"/>
              <a:ext cx="71438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1282700" y="3613150"/>
              <a:ext cx="69850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3" name="Oval 62"/>
            <p:cNvSpPr>
              <a:spLocks noChangeArrowheads="1"/>
            </p:cNvSpPr>
            <p:nvPr/>
          </p:nvSpPr>
          <p:spPr bwMode="auto">
            <a:xfrm>
              <a:off x="1492250" y="3652838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1344613" y="3943350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5" name="Oval 64"/>
            <p:cNvSpPr>
              <a:spLocks noChangeArrowheads="1"/>
            </p:cNvSpPr>
            <p:nvPr/>
          </p:nvSpPr>
          <p:spPr bwMode="auto">
            <a:xfrm>
              <a:off x="1484313" y="3992563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6" name="Oval 65"/>
            <p:cNvSpPr>
              <a:spLocks noChangeArrowheads="1"/>
            </p:cNvSpPr>
            <p:nvPr/>
          </p:nvSpPr>
          <p:spPr bwMode="auto">
            <a:xfrm>
              <a:off x="1562100" y="4075113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7" name="Oval 66"/>
            <p:cNvSpPr>
              <a:spLocks noChangeArrowheads="1"/>
            </p:cNvSpPr>
            <p:nvPr/>
          </p:nvSpPr>
          <p:spPr bwMode="auto">
            <a:xfrm>
              <a:off x="1416050" y="4157663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8" name="Oval 67"/>
            <p:cNvSpPr>
              <a:spLocks noChangeArrowheads="1"/>
            </p:cNvSpPr>
            <p:nvPr/>
          </p:nvSpPr>
          <p:spPr bwMode="auto">
            <a:xfrm>
              <a:off x="1757363" y="3613150"/>
              <a:ext cx="69850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9" name="Oval 68"/>
            <p:cNvSpPr>
              <a:spLocks noChangeArrowheads="1"/>
            </p:cNvSpPr>
            <p:nvPr/>
          </p:nvSpPr>
          <p:spPr bwMode="auto">
            <a:xfrm>
              <a:off x="1608138" y="3943350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1214438" y="4075113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71" name="Oval 70"/>
            <p:cNvSpPr>
              <a:spLocks noChangeArrowheads="1"/>
            </p:cNvSpPr>
            <p:nvPr/>
          </p:nvSpPr>
          <p:spPr bwMode="auto">
            <a:xfrm>
              <a:off x="1290638" y="4157663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141413" y="4240213"/>
              <a:ext cx="73025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73" name="Oval 72"/>
            <p:cNvSpPr>
              <a:spLocks noChangeArrowheads="1"/>
            </p:cNvSpPr>
            <p:nvPr/>
          </p:nvSpPr>
          <p:spPr bwMode="auto">
            <a:xfrm>
              <a:off x="833438" y="3956050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963613" y="3984625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75" name="Oval 74"/>
            <p:cNvSpPr>
              <a:spLocks noChangeArrowheads="1"/>
            </p:cNvSpPr>
            <p:nvPr/>
          </p:nvSpPr>
          <p:spPr bwMode="auto">
            <a:xfrm>
              <a:off x="817563" y="4157663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76" name="Oval 75"/>
            <p:cNvSpPr>
              <a:spLocks noChangeArrowheads="1"/>
            </p:cNvSpPr>
            <p:nvPr/>
          </p:nvSpPr>
          <p:spPr bwMode="auto">
            <a:xfrm>
              <a:off x="955675" y="4114800"/>
              <a:ext cx="71438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77" name="Oval 76"/>
            <p:cNvSpPr>
              <a:spLocks noChangeArrowheads="1"/>
            </p:cNvSpPr>
            <p:nvPr/>
          </p:nvSpPr>
          <p:spPr bwMode="auto">
            <a:xfrm>
              <a:off x="885825" y="4281488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78" name="Oval 77"/>
            <p:cNvSpPr>
              <a:spLocks noChangeArrowheads="1"/>
            </p:cNvSpPr>
            <p:nvPr/>
          </p:nvSpPr>
          <p:spPr bwMode="auto">
            <a:xfrm>
              <a:off x="941388" y="4487863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79" name="Oval 78"/>
            <p:cNvSpPr>
              <a:spLocks noChangeArrowheads="1"/>
            </p:cNvSpPr>
            <p:nvPr/>
          </p:nvSpPr>
          <p:spPr bwMode="auto">
            <a:xfrm>
              <a:off x="2347913" y="4067175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2416175" y="4281488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2495550" y="4364038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2347913" y="4446588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2451100" y="4141788"/>
              <a:ext cx="71438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2471738" y="4487863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2066925" y="3529013"/>
              <a:ext cx="69850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1998663" y="3902075"/>
              <a:ext cx="68263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87" name="Oval 86"/>
            <p:cNvSpPr>
              <a:spLocks noChangeArrowheads="1"/>
            </p:cNvSpPr>
            <p:nvPr/>
          </p:nvSpPr>
          <p:spPr bwMode="auto">
            <a:xfrm>
              <a:off x="2136775" y="3951288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2214563" y="4033838"/>
              <a:ext cx="69850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89" name="Oval 88"/>
            <p:cNvSpPr>
              <a:spLocks noChangeArrowheads="1"/>
            </p:cNvSpPr>
            <p:nvPr/>
          </p:nvSpPr>
          <p:spPr bwMode="auto">
            <a:xfrm>
              <a:off x="2066925" y="4114800"/>
              <a:ext cx="69850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90" name="Oval 89"/>
            <p:cNvSpPr>
              <a:spLocks noChangeArrowheads="1"/>
            </p:cNvSpPr>
            <p:nvPr/>
          </p:nvSpPr>
          <p:spPr bwMode="auto">
            <a:xfrm>
              <a:off x="2171700" y="3605213"/>
              <a:ext cx="71438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91" name="Oval 90"/>
            <p:cNvSpPr>
              <a:spLocks noChangeArrowheads="1"/>
            </p:cNvSpPr>
            <p:nvPr/>
          </p:nvSpPr>
          <p:spPr bwMode="auto">
            <a:xfrm>
              <a:off x="2262188" y="3902075"/>
              <a:ext cx="69850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2192338" y="4157663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93" name="Oval 92"/>
            <p:cNvSpPr>
              <a:spLocks noChangeArrowheads="1"/>
            </p:cNvSpPr>
            <p:nvPr/>
          </p:nvSpPr>
          <p:spPr bwMode="auto">
            <a:xfrm>
              <a:off x="1865313" y="3984625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94" name="Oval 93"/>
            <p:cNvSpPr>
              <a:spLocks noChangeArrowheads="1"/>
            </p:cNvSpPr>
            <p:nvPr/>
          </p:nvSpPr>
          <p:spPr bwMode="auto">
            <a:xfrm>
              <a:off x="1943100" y="4067175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95" name="Oval 94"/>
            <p:cNvSpPr>
              <a:spLocks noChangeArrowheads="1"/>
            </p:cNvSpPr>
            <p:nvPr/>
          </p:nvSpPr>
          <p:spPr bwMode="auto">
            <a:xfrm>
              <a:off x="1795463" y="4149725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96" name="Oval 95"/>
            <p:cNvSpPr>
              <a:spLocks noChangeArrowheads="1"/>
            </p:cNvSpPr>
            <p:nvPr/>
          </p:nvSpPr>
          <p:spPr bwMode="auto">
            <a:xfrm>
              <a:off x="1936750" y="4200525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97" name="Oval 96"/>
            <p:cNvSpPr>
              <a:spLocks noChangeArrowheads="1"/>
            </p:cNvSpPr>
            <p:nvPr/>
          </p:nvSpPr>
          <p:spPr bwMode="auto">
            <a:xfrm>
              <a:off x="1111250" y="4364038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98" name="Oval 97"/>
            <p:cNvSpPr>
              <a:spLocks noChangeArrowheads="1"/>
            </p:cNvSpPr>
            <p:nvPr/>
          </p:nvSpPr>
          <p:spPr bwMode="auto">
            <a:xfrm>
              <a:off x="1219200" y="4356100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99" name="Oval 98"/>
            <p:cNvSpPr>
              <a:spLocks noChangeArrowheads="1"/>
            </p:cNvSpPr>
            <p:nvPr/>
          </p:nvSpPr>
          <p:spPr bwMode="auto">
            <a:xfrm>
              <a:off x="1360488" y="4405313"/>
              <a:ext cx="68263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00" name="Oval 99"/>
            <p:cNvSpPr>
              <a:spLocks noChangeArrowheads="1"/>
            </p:cNvSpPr>
            <p:nvPr/>
          </p:nvSpPr>
          <p:spPr bwMode="auto">
            <a:xfrm>
              <a:off x="1438275" y="4487863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01" name="Oval 100"/>
            <p:cNvSpPr>
              <a:spLocks noChangeArrowheads="1"/>
            </p:cNvSpPr>
            <p:nvPr/>
          </p:nvSpPr>
          <p:spPr bwMode="auto">
            <a:xfrm>
              <a:off x="1484313" y="4356100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02" name="Oval 101"/>
            <p:cNvSpPr>
              <a:spLocks noChangeArrowheads="1"/>
            </p:cNvSpPr>
            <p:nvPr/>
          </p:nvSpPr>
          <p:spPr bwMode="auto">
            <a:xfrm>
              <a:off x="1089025" y="4487863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03" name="Oval 102"/>
            <p:cNvSpPr>
              <a:spLocks noChangeArrowheads="1"/>
            </p:cNvSpPr>
            <p:nvPr/>
          </p:nvSpPr>
          <p:spPr bwMode="auto">
            <a:xfrm>
              <a:off x="2222500" y="4478338"/>
              <a:ext cx="69850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04" name="Oval 103"/>
            <p:cNvSpPr>
              <a:spLocks noChangeArrowheads="1"/>
            </p:cNvSpPr>
            <p:nvPr/>
          </p:nvSpPr>
          <p:spPr bwMode="auto">
            <a:xfrm>
              <a:off x="2014538" y="4364038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05" name="Oval 104"/>
            <p:cNvSpPr>
              <a:spLocks noChangeArrowheads="1"/>
            </p:cNvSpPr>
            <p:nvPr/>
          </p:nvSpPr>
          <p:spPr bwMode="auto">
            <a:xfrm>
              <a:off x="2090738" y="4446588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06" name="Oval 105"/>
            <p:cNvSpPr>
              <a:spLocks noChangeArrowheads="1"/>
            </p:cNvSpPr>
            <p:nvPr/>
          </p:nvSpPr>
          <p:spPr bwMode="auto">
            <a:xfrm>
              <a:off x="1739900" y="4397375"/>
              <a:ext cx="71438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07" name="Oval 106"/>
            <p:cNvSpPr>
              <a:spLocks noChangeArrowheads="1"/>
            </p:cNvSpPr>
            <p:nvPr/>
          </p:nvSpPr>
          <p:spPr bwMode="auto">
            <a:xfrm>
              <a:off x="1817688" y="4478338"/>
              <a:ext cx="71438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08" name="Oval 107"/>
            <p:cNvSpPr>
              <a:spLocks noChangeArrowheads="1"/>
            </p:cNvSpPr>
            <p:nvPr/>
          </p:nvSpPr>
          <p:spPr bwMode="auto">
            <a:xfrm>
              <a:off x="2098675" y="4248150"/>
              <a:ext cx="69850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09" name="Oval 108"/>
            <p:cNvSpPr>
              <a:spLocks noChangeArrowheads="1"/>
            </p:cNvSpPr>
            <p:nvPr/>
          </p:nvSpPr>
          <p:spPr bwMode="auto">
            <a:xfrm>
              <a:off x="2203450" y="4324350"/>
              <a:ext cx="69850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10" name="Oval 109"/>
            <p:cNvSpPr>
              <a:spLocks noChangeArrowheads="1"/>
            </p:cNvSpPr>
            <p:nvPr/>
          </p:nvSpPr>
          <p:spPr bwMode="auto">
            <a:xfrm>
              <a:off x="1500188" y="4232275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11" name="Oval 110"/>
            <p:cNvSpPr>
              <a:spLocks noChangeArrowheads="1"/>
            </p:cNvSpPr>
            <p:nvPr/>
          </p:nvSpPr>
          <p:spPr bwMode="auto">
            <a:xfrm>
              <a:off x="1625600" y="4373563"/>
              <a:ext cx="68263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12" name="Oval 111"/>
            <p:cNvSpPr>
              <a:spLocks noChangeArrowheads="1"/>
            </p:cNvSpPr>
            <p:nvPr/>
          </p:nvSpPr>
          <p:spPr bwMode="auto">
            <a:xfrm>
              <a:off x="1554163" y="4487863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13" name="Oval 112"/>
            <p:cNvSpPr>
              <a:spLocks noChangeArrowheads="1"/>
            </p:cNvSpPr>
            <p:nvPr/>
          </p:nvSpPr>
          <p:spPr bwMode="auto">
            <a:xfrm>
              <a:off x="1597025" y="4214813"/>
              <a:ext cx="69850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14" name="Oval 113"/>
            <p:cNvSpPr>
              <a:spLocks noChangeArrowheads="1"/>
            </p:cNvSpPr>
            <p:nvPr/>
          </p:nvSpPr>
          <p:spPr bwMode="auto">
            <a:xfrm>
              <a:off x="1328738" y="4275138"/>
              <a:ext cx="71438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15" name="Oval 114"/>
            <p:cNvSpPr>
              <a:spLocks noChangeArrowheads="1"/>
            </p:cNvSpPr>
            <p:nvPr/>
          </p:nvSpPr>
          <p:spPr bwMode="auto">
            <a:xfrm>
              <a:off x="1243013" y="4478338"/>
              <a:ext cx="71438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16" name="Oval 115"/>
            <p:cNvSpPr>
              <a:spLocks noChangeArrowheads="1"/>
            </p:cNvSpPr>
            <p:nvPr/>
          </p:nvSpPr>
          <p:spPr bwMode="auto">
            <a:xfrm>
              <a:off x="1833563" y="4313238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17" name="Oval 116"/>
            <p:cNvSpPr>
              <a:spLocks noChangeArrowheads="1"/>
            </p:cNvSpPr>
            <p:nvPr/>
          </p:nvSpPr>
          <p:spPr bwMode="auto">
            <a:xfrm>
              <a:off x="1912938" y="4405313"/>
              <a:ext cx="69850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18" name="Oval 117"/>
            <p:cNvSpPr>
              <a:spLocks noChangeArrowheads="1"/>
            </p:cNvSpPr>
            <p:nvPr/>
          </p:nvSpPr>
          <p:spPr bwMode="auto">
            <a:xfrm>
              <a:off x="1057275" y="4149725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19" name="Oval 118"/>
            <p:cNvSpPr>
              <a:spLocks noChangeArrowheads="1"/>
            </p:cNvSpPr>
            <p:nvPr/>
          </p:nvSpPr>
          <p:spPr bwMode="auto">
            <a:xfrm>
              <a:off x="1009650" y="4281488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20" name="Oval 119"/>
            <p:cNvSpPr>
              <a:spLocks noChangeArrowheads="1"/>
            </p:cNvSpPr>
            <p:nvPr/>
          </p:nvSpPr>
          <p:spPr bwMode="auto">
            <a:xfrm>
              <a:off x="817563" y="4405313"/>
              <a:ext cx="68263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21" name="Oval 120"/>
            <p:cNvSpPr>
              <a:spLocks noChangeArrowheads="1"/>
            </p:cNvSpPr>
            <p:nvPr/>
          </p:nvSpPr>
          <p:spPr bwMode="auto">
            <a:xfrm>
              <a:off x="1601788" y="3579813"/>
              <a:ext cx="69850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22" name="Oval 121"/>
            <p:cNvSpPr>
              <a:spLocks noChangeArrowheads="1"/>
            </p:cNvSpPr>
            <p:nvPr/>
          </p:nvSpPr>
          <p:spPr bwMode="auto">
            <a:xfrm>
              <a:off x="1709738" y="4025900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23" name="Oval 122"/>
            <p:cNvSpPr>
              <a:spLocks noChangeArrowheads="1"/>
            </p:cNvSpPr>
            <p:nvPr/>
          </p:nvSpPr>
          <p:spPr bwMode="auto">
            <a:xfrm>
              <a:off x="1912938" y="3613150"/>
              <a:ext cx="69850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24" name="Oval 123"/>
            <p:cNvSpPr>
              <a:spLocks noChangeArrowheads="1"/>
            </p:cNvSpPr>
            <p:nvPr/>
          </p:nvSpPr>
          <p:spPr bwMode="auto">
            <a:xfrm>
              <a:off x="1865313" y="3448050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25" name="Oval 124"/>
            <p:cNvSpPr>
              <a:spLocks noChangeArrowheads="1"/>
            </p:cNvSpPr>
            <p:nvPr/>
          </p:nvSpPr>
          <p:spPr bwMode="auto">
            <a:xfrm>
              <a:off x="1671638" y="3448050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26" name="Oval 125"/>
            <p:cNvSpPr>
              <a:spLocks noChangeArrowheads="1"/>
            </p:cNvSpPr>
            <p:nvPr/>
          </p:nvSpPr>
          <p:spPr bwMode="auto">
            <a:xfrm>
              <a:off x="2338388" y="3540125"/>
              <a:ext cx="71438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27" name="Oval 126"/>
            <p:cNvSpPr>
              <a:spLocks noChangeArrowheads="1"/>
            </p:cNvSpPr>
            <p:nvPr/>
          </p:nvSpPr>
          <p:spPr bwMode="auto">
            <a:xfrm>
              <a:off x="2438400" y="3662363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28" name="Oval 127"/>
            <p:cNvSpPr>
              <a:spLocks noChangeArrowheads="1"/>
            </p:cNvSpPr>
            <p:nvPr/>
          </p:nvSpPr>
          <p:spPr bwMode="auto">
            <a:xfrm>
              <a:off x="2449513" y="3992563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29" name="Oval 128"/>
            <p:cNvSpPr>
              <a:spLocks noChangeArrowheads="1"/>
            </p:cNvSpPr>
            <p:nvPr/>
          </p:nvSpPr>
          <p:spPr bwMode="auto">
            <a:xfrm>
              <a:off x="2573338" y="4033838"/>
              <a:ext cx="69850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30" name="Oval 129"/>
            <p:cNvSpPr>
              <a:spLocks noChangeArrowheads="1"/>
            </p:cNvSpPr>
            <p:nvPr/>
          </p:nvSpPr>
          <p:spPr bwMode="auto">
            <a:xfrm>
              <a:off x="2603500" y="4240213"/>
              <a:ext cx="69850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31" name="Oval 130"/>
            <p:cNvSpPr>
              <a:spLocks noChangeArrowheads="1"/>
            </p:cNvSpPr>
            <p:nvPr/>
          </p:nvSpPr>
          <p:spPr bwMode="auto">
            <a:xfrm>
              <a:off x="2613025" y="3621088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32" name="Oval 131"/>
            <p:cNvSpPr>
              <a:spLocks noChangeArrowheads="1"/>
            </p:cNvSpPr>
            <p:nvPr/>
          </p:nvSpPr>
          <p:spPr bwMode="auto">
            <a:xfrm>
              <a:off x="2487613" y="3529013"/>
              <a:ext cx="69850" cy="76200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33" name="Oval 132"/>
            <p:cNvSpPr>
              <a:spLocks noChangeArrowheads="1"/>
            </p:cNvSpPr>
            <p:nvPr/>
          </p:nvSpPr>
          <p:spPr bwMode="auto">
            <a:xfrm>
              <a:off x="2613025" y="3497263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34" name="Oval 133"/>
            <p:cNvSpPr>
              <a:spLocks noChangeArrowheads="1"/>
            </p:cNvSpPr>
            <p:nvPr/>
          </p:nvSpPr>
          <p:spPr bwMode="auto">
            <a:xfrm>
              <a:off x="1290638" y="3455988"/>
              <a:ext cx="69850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35" name="Oval 134"/>
            <p:cNvSpPr>
              <a:spLocks noChangeArrowheads="1"/>
            </p:cNvSpPr>
            <p:nvPr/>
          </p:nvSpPr>
          <p:spPr bwMode="auto">
            <a:xfrm>
              <a:off x="901700" y="3579813"/>
              <a:ext cx="69850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36" name="Oval 135"/>
            <p:cNvSpPr>
              <a:spLocks noChangeArrowheads="1"/>
            </p:cNvSpPr>
            <p:nvPr/>
          </p:nvSpPr>
          <p:spPr bwMode="auto">
            <a:xfrm>
              <a:off x="979488" y="3489325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37" name="Oval 136"/>
            <p:cNvSpPr>
              <a:spLocks noChangeArrowheads="1"/>
            </p:cNvSpPr>
            <p:nvPr/>
          </p:nvSpPr>
          <p:spPr bwMode="auto">
            <a:xfrm>
              <a:off x="823913" y="3448050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38" name="Oval 137"/>
            <p:cNvSpPr>
              <a:spLocks noChangeArrowheads="1"/>
            </p:cNvSpPr>
            <p:nvPr/>
          </p:nvSpPr>
          <p:spPr bwMode="auto">
            <a:xfrm>
              <a:off x="2222500" y="3475038"/>
              <a:ext cx="69850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39" name="Oval 138"/>
            <p:cNvSpPr>
              <a:spLocks noChangeArrowheads="1"/>
            </p:cNvSpPr>
            <p:nvPr/>
          </p:nvSpPr>
          <p:spPr bwMode="auto">
            <a:xfrm>
              <a:off x="2378075" y="3448050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40" name="Oval 139"/>
            <p:cNvSpPr>
              <a:spLocks noChangeArrowheads="1"/>
            </p:cNvSpPr>
            <p:nvPr/>
          </p:nvSpPr>
          <p:spPr bwMode="auto">
            <a:xfrm>
              <a:off x="1982788" y="3448050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41" name="Oval 140"/>
            <p:cNvSpPr>
              <a:spLocks noChangeArrowheads="1"/>
            </p:cNvSpPr>
            <p:nvPr/>
          </p:nvSpPr>
          <p:spPr bwMode="auto">
            <a:xfrm>
              <a:off x="2300288" y="4200525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42" name="Oval 141"/>
            <p:cNvSpPr>
              <a:spLocks noChangeArrowheads="1"/>
            </p:cNvSpPr>
            <p:nvPr/>
          </p:nvSpPr>
          <p:spPr bwMode="auto">
            <a:xfrm>
              <a:off x="1049338" y="3714750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43" name="Oval 142"/>
            <p:cNvSpPr>
              <a:spLocks noChangeArrowheads="1"/>
            </p:cNvSpPr>
            <p:nvPr/>
          </p:nvSpPr>
          <p:spPr bwMode="auto">
            <a:xfrm>
              <a:off x="979488" y="3860800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44" name="Oval 143"/>
            <p:cNvSpPr>
              <a:spLocks noChangeArrowheads="1"/>
            </p:cNvSpPr>
            <p:nvPr/>
          </p:nvSpPr>
          <p:spPr bwMode="auto">
            <a:xfrm>
              <a:off x="1119188" y="3910013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45" name="Oval 144"/>
            <p:cNvSpPr>
              <a:spLocks noChangeArrowheads="1"/>
            </p:cNvSpPr>
            <p:nvPr/>
          </p:nvSpPr>
          <p:spPr bwMode="auto">
            <a:xfrm>
              <a:off x="1154113" y="3770313"/>
              <a:ext cx="71438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46" name="Oval 145"/>
            <p:cNvSpPr>
              <a:spLocks noChangeArrowheads="1"/>
            </p:cNvSpPr>
            <p:nvPr/>
          </p:nvSpPr>
          <p:spPr bwMode="auto">
            <a:xfrm>
              <a:off x="1390650" y="3778250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47" name="Oval 146"/>
            <p:cNvSpPr>
              <a:spLocks noChangeArrowheads="1"/>
            </p:cNvSpPr>
            <p:nvPr/>
          </p:nvSpPr>
          <p:spPr bwMode="auto">
            <a:xfrm>
              <a:off x="1243013" y="3860800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48" name="Oval 147"/>
            <p:cNvSpPr>
              <a:spLocks noChangeArrowheads="1"/>
            </p:cNvSpPr>
            <p:nvPr/>
          </p:nvSpPr>
          <p:spPr bwMode="auto">
            <a:xfrm>
              <a:off x="1452563" y="3902075"/>
              <a:ext cx="71438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49" name="Oval 148"/>
            <p:cNvSpPr>
              <a:spLocks noChangeArrowheads="1"/>
            </p:cNvSpPr>
            <p:nvPr/>
          </p:nvSpPr>
          <p:spPr bwMode="auto">
            <a:xfrm>
              <a:off x="1717675" y="3902075"/>
              <a:ext cx="71438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50" name="Oval 149"/>
            <p:cNvSpPr>
              <a:spLocks noChangeArrowheads="1"/>
            </p:cNvSpPr>
            <p:nvPr/>
          </p:nvSpPr>
          <p:spPr bwMode="auto">
            <a:xfrm>
              <a:off x="2027238" y="3778250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51" name="Oval 150"/>
            <p:cNvSpPr>
              <a:spLocks noChangeArrowheads="1"/>
            </p:cNvSpPr>
            <p:nvPr/>
          </p:nvSpPr>
          <p:spPr bwMode="auto">
            <a:xfrm>
              <a:off x="2133600" y="3852863"/>
              <a:ext cx="69850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52" name="Oval 151"/>
            <p:cNvSpPr>
              <a:spLocks noChangeArrowheads="1"/>
            </p:cNvSpPr>
            <p:nvPr/>
          </p:nvSpPr>
          <p:spPr bwMode="auto">
            <a:xfrm>
              <a:off x="1562100" y="3827463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53" name="Oval 152"/>
            <p:cNvSpPr>
              <a:spLocks noChangeArrowheads="1"/>
            </p:cNvSpPr>
            <p:nvPr/>
          </p:nvSpPr>
          <p:spPr bwMode="auto">
            <a:xfrm>
              <a:off x="1873250" y="3860800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54" name="Oval 153"/>
            <p:cNvSpPr>
              <a:spLocks noChangeArrowheads="1"/>
            </p:cNvSpPr>
            <p:nvPr/>
          </p:nvSpPr>
          <p:spPr bwMode="auto">
            <a:xfrm>
              <a:off x="1795463" y="3744913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55" name="Oval 154"/>
            <p:cNvSpPr>
              <a:spLocks noChangeArrowheads="1"/>
            </p:cNvSpPr>
            <p:nvPr/>
          </p:nvSpPr>
          <p:spPr bwMode="auto">
            <a:xfrm>
              <a:off x="1631950" y="3695700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56" name="Oval 155"/>
            <p:cNvSpPr>
              <a:spLocks noChangeArrowheads="1"/>
            </p:cNvSpPr>
            <p:nvPr/>
          </p:nvSpPr>
          <p:spPr bwMode="auto">
            <a:xfrm>
              <a:off x="2300288" y="3786188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378075" y="3910013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58" name="Oval 157"/>
            <p:cNvSpPr>
              <a:spLocks noChangeArrowheads="1"/>
            </p:cNvSpPr>
            <p:nvPr/>
          </p:nvSpPr>
          <p:spPr bwMode="auto">
            <a:xfrm>
              <a:off x="2613025" y="3868738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59" name="Oval 158"/>
            <p:cNvSpPr>
              <a:spLocks noChangeArrowheads="1"/>
            </p:cNvSpPr>
            <p:nvPr/>
          </p:nvSpPr>
          <p:spPr bwMode="auto">
            <a:xfrm>
              <a:off x="2449513" y="3778250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60" name="Oval 159"/>
            <p:cNvSpPr>
              <a:spLocks noChangeArrowheads="1"/>
            </p:cNvSpPr>
            <p:nvPr/>
          </p:nvSpPr>
          <p:spPr bwMode="auto">
            <a:xfrm>
              <a:off x="2573338" y="3744913"/>
              <a:ext cx="69850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61" name="Oval 160"/>
            <p:cNvSpPr>
              <a:spLocks noChangeArrowheads="1"/>
            </p:cNvSpPr>
            <p:nvPr/>
          </p:nvSpPr>
          <p:spPr bwMode="auto">
            <a:xfrm>
              <a:off x="1252538" y="3703638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863600" y="3827463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63" name="Oval 162"/>
            <p:cNvSpPr>
              <a:spLocks noChangeArrowheads="1"/>
            </p:cNvSpPr>
            <p:nvPr/>
          </p:nvSpPr>
          <p:spPr bwMode="auto">
            <a:xfrm>
              <a:off x="941388" y="3736975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64" name="Oval 163"/>
            <p:cNvSpPr>
              <a:spLocks noChangeArrowheads="1"/>
            </p:cNvSpPr>
            <p:nvPr/>
          </p:nvSpPr>
          <p:spPr bwMode="auto">
            <a:xfrm>
              <a:off x="785813" y="3695700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65" name="Oval 164"/>
            <p:cNvSpPr>
              <a:spLocks noChangeArrowheads="1"/>
            </p:cNvSpPr>
            <p:nvPr/>
          </p:nvSpPr>
          <p:spPr bwMode="auto">
            <a:xfrm>
              <a:off x="2184400" y="3722688"/>
              <a:ext cx="69850" cy="73025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66" name="Oval 165"/>
            <p:cNvSpPr>
              <a:spLocks noChangeArrowheads="1"/>
            </p:cNvSpPr>
            <p:nvPr/>
          </p:nvSpPr>
          <p:spPr bwMode="auto">
            <a:xfrm>
              <a:off x="2338388" y="3695700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1943100" y="3695700"/>
              <a:ext cx="71438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68" name="Oval 167"/>
            <p:cNvSpPr>
              <a:spLocks noChangeArrowheads="1"/>
            </p:cNvSpPr>
            <p:nvPr/>
          </p:nvSpPr>
          <p:spPr bwMode="auto">
            <a:xfrm>
              <a:off x="2613025" y="4438650"/>
              <a:ext cx="68263" cy="74613"/>
            </a:xfrm>
            <a:prstGeom prst="ellipse">
              <a:avLst/>
            </a:prstGeom>
            <a:gradFill rotWithShape="1">
              <a:gsLst>
                <a:gs pos="0">
                  <a:srgbClr val="CBFFFF"/>
                </a:gs>
                <a:gs pos="100000">
                  <a:srgbClr val="B5E5E9"/>
                </a:gs>
              </a:gsLst>
              <a:lin ang="5400000"/>
            </a:gradFill>
            <a:ln w="9525">
              <a:solidFill>
                <a:srgbClr val="B6DCDF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cxnSp>
          <p:nvCxnSpPr>
            <p:cNvPr id="169" name="Straight Connector 168"/>
            <p:cNvCxnSpPr>
              <a:cxnSpLocks noChangeShapeType="1"/>
            </p:cNvCxnSpPr>
            <p:nvPr/>
          </p:nvCxnSpPr>
          <p:spPr bwMode="auto">
            <a:xfrm>
              <a:off x="817563" y="2292350"/>
              <a:ext cx="1700213" cy="1588"/>
            </a:xfrm>
            <a:prstGeom prst="line">
              <a:avLst/>
            </a:prstGeom>
            <a:noFill/>
            <a:ln w="254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70" name="Straight Connector 169"/>
            <p:cNvCxnSpPr>
              <a:cxnSpLocks noChangeShapeType="1"/>
            </p:cNvCxnSpPr>
            <p:nvPr/>
          </p:nvCxnSpPr>
          <p:spPr bwMode="auto">
            <a:xfrm rot="10800000" flipV="1">
              <a:off x="2506663" y="2106613"/>
              <a:ext cx="193675" cy="188913"/>
            </a:xfrm>
            <a:prstGeom prst="line">
              <a:avLst/>
            </a:prstGeom>
            <a:noFill/>
            <a:ln w="127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71" name="Straight Connector 170"/>
            <p:cNvCxnSpPr>
              <a:cxnSpLocks noChangeShapeType="1"/>
            </p:cNvCxnSpPr>
            <p:nvPr/>
          </p:nvCxnSpPr>
          <p:spPr bwMode="auto">
            <a:xfrm>
              <a:off x="817563" y="2441575"/>
              <a:ext cx="1700213" cy="1588"/>
            </a:xfrm>
            <a:prstGeom prst="line">
              <a:avLst/>
            </a:prstGeom>
            <a:noFill/>
            <a:ln w="254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72" name="Straight Connector 171"/>
            <p:cNvCxnSpPr>
              <a:cxnSpLocks noChangeShapeType="1"/>
            </p:cNvCxnSpPr>
            <p:nvPr/>
          </p:nvCxnSpPr>
          <p:spPr bwMode="auto">
            <a:xfrm rot="10800000" flipV="1">
              <a:off x="2506663" y="2255838"/>
              <a:ext cx="193675" cy="188913"/>
            </a:xfrm>
            <a:prstGeom prst="line">
              <a:avLst/>
            </a:prstGeom>
            <a:noFill/>
            <a:ln w="127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73" name="Straight Connector 172"/>
            <p:cNvCxnSpPr>
              <a:cxnSpLocks noChangeShapeType="1"/>
            </p:cNvCxnSpPr>
            <p:nvPr/>
          </p:nvCxnSpPr>
          <p:spPr bwMode="auto">
            <a:xfrm>
              <a:off x="817563" y="2589213"/>
              <a:ext cx="1700213" cy="1588"/>
            </a:xfrm>
            <a:prstGeom prst="line">
              <a:avLst/>
            </a:prstGeom>
            <a:noFill/>
            <a:ln w="254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74" name="Straight Connector 173"/>
            <p:cNvCxnSpPr>
              <a:cxnSpLocks noChangeShapeType="1"/>
            </p:cNvCxnSpPr>
            <p:nvPr/>
          </p:nvCxnSpPr>
          <p:spPr bwMode="auto">
            <a:xfrm rot="10800000" flipV="1">
              <a:off x="2506663" y="2406650"/>
              <a:ext cx="193675" cy="185738"/>
            </a:xfrm>
            <a:prstGeom prst="line">
              <a:avLst/>
            </a:prstGeom>
            <a:noFill/>
            <a:ln w="127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75" name="Straight Connector 174"/>
            <p:cNvCxnSpPr>
              <a:cxnSpLocks noChangeShapeType="1"/>
            </p:cNvCxnSpPr>
            <p:nvPr/>
          </p:nvCxnSpPr>
          <p:spPr bwMode="auto">
            <a:xfrm>
              <a:off x="817563" y="2740025"/>
              <a:ext cx="1700213" cy="0"/>
            </a:xfrm>
            <a:prstGeom prst="line">
              <a:avLst/>
            </a:prstGeom>
            <a:noFill/>
            <a:ln w="254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76" name="Straight Connector 175"/>
            <p:cNvCxnSpPr>
              <a:cxnSpLocks noChangeShapeType="1"/>
            </p:cNvCxnSpPr>
            <p:nvPr/>
          </p:nvCxnSpPr>
          <p:spPr bwMode="auto">
            <a:xfrm rot="10800000" flipV="1">
              <a:off x="2506663" y="2555875"/>
              <a:ext cx="193675" cy="187325"/>
            </a:xfrm>
            <a:prstGeom prst="line">
              <a:avLst/>
            </a:prstGeom>
            <a:noFill/>
            <a:ln w="127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77" name="Straight Connector 176"/>
            <p:cNvCxnSpPr>
              <a:cxnSpLocks noChangeShapeType="1"/>
            </p:cNvCxnSpPr>
            <p:nvPr/>
          </p:nvCxnSpPr>
          <p:spPr bwMode="auto">
            <a:xfrm>
              <a:off x="817563" y="2886075"/>
              <a:ext cx="1700213" cy="1588"/>
            </a:xfrm>
            <a:prstGeom prst="line">
              <a:avLst/>
            </a:prstGeom>
            <a:noFill/>
            <a:ln w="25400">
              <a:solidFill>
                <a:srgbClr val="BFBFB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78" name="Straight Connector 177"/>
            <p:cNvCxnSpPr>
              <a:cxnSpLocks noChangeShapeType="1"/>
            </p:cNvCxnSpPr>
            <p:nvPr/>
          </p:nvCxnSpPr>
          <p:spPr bwMode="auto">
            <a:xfrm rot="10800000" flipV="1">
              <a:off x="2506663" y="2703513"/>
              <a:ext cx="193675" cy="187325"/>
            </a:xfrm>
            <a:prstGeom prst="line">
              <a:avLst/>
            </a:prstGeom>
            <a:noFill/>
            <a:ln w="12700">
              <a:solidFill>
                <a:srgbClr val="BFBFB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79" name="Straight Connector 178"/>
            <p:cNvCxnSpPr>
              <a:cxnSpLocks noChangeShapeType="1"/>
            </p:cNvCxnSpPr>
            <p:nvPr/>
          </p:nvCxnSpPr>
          <p:spPr bwMode="auto">
            <a:xfrm>
              <a:off x="817563" y="3035300"/>
              <a:ext cx="1700213" cy="1588"/>
            </a:xfrm>
            <a:prstGeom prst="line">
              <a:avLst/>
            </a:prstGeom>
            <a:noFill/>
            <a:ln w="254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80" name="Straight Connector 179"/>
            <p:cNvCxnSpPr>
              <a:cxnSpLocks noChangeShapeType="1"/>
            </p:cNvCxnSpPr>
            <p:nvPr/>
          </p:nvCxnSpPr>
          <p:spPr bwMode="auto">
            <a:xfrm rot="10800000" flipV="1">
              <a:off x="2506663" y="2851150"/>
              <a:ext cx="193675" cy="188913"/>
            </a:xfrm>
            <a:prstGeom prst="line">
              <a:avLst/>
            </a:prstGeom>
            <a:noFill/>
            <a:ln w="127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81" name="Straight Connector 180"/>
            <p:cNvCxnSpPr>
              <a:cxnSpLocks noChangeShapeType="1"/>
            </p:cNvCxnSpPr>
            <p:nvPr/>
          </p:nvCxnSpPr>
          <p:spPr bwMode="auto">
            <a:xfrm>
              <a:off x="817563" y="3505200"/>
              <a:ext cx="1700213" cy="1588"/>
            </a:xfrm>
            <a:prstGeom prst="line">
              <a:avLst/>
            </a:prstGeom>
            <a:noFill/>
            <a:ln w="254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82" name="Straight Connector 181"/>
            <p:cNvCxnSpPr>
              <a:cxnSpLocks noChangeShapeType="1"/>
            </p:cNvCxnSpPr>
            <p:nvPr/>
          </p:nvCxnSpPr>
          <p:spPr bwMode="auto">
            <a:xfrm rot="10800000" flipV="1">
              <a:off x="2506663" y="3317875"/>
              <a:ext cx="193675" cy="187325"/>
            </a:xfrm>
            <a:prstGeom prst="line">
              <a:avLst/>
            </a:prstGeom>
            <a:noFill/>
            <a:ln w="127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83" name="Straight Connector 182"/>
            <p:cNvCxnSpPr>
              <a:cxnSpLocks noChangeShapeType="1"/>
            </p:cNvCxnSpPr>
            <p:nvPr/>
          </p:nvCxnSpPr>
          <p:spPr bwMode="auto">
            <a:xfrm>
              <a:off x="817563" y="3665538"/>
              <a:ext cx="1700213" cy="1588"/>
            </a:xfrm>
            <a:prstGeom prst="line">
              <a:avLst/>
            </a:prstGeom>
            <a:noFill/>
            <a:ln w="254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84" name="Straight Connector 183"/>
            <p:cNvCxnSpPr>
              <a:cxnSpLocks noChangeShapeType="1"/>
            </p:cNvCxnSpPr>
            <p:nvPr/>
          </p:nvCxnSpPr>
          <p:spPr bwMode="auto">
            <a:xfrm rot="10800000" flipV="1">
              <a:off x="2506663" y="3481388"/>
              <a:ext cx="193675" cy="188913"/>
            </a:xfrm>
            <a:prstGeom prst="line">
              <a:avLst/>
            </a:prstGeom>
            <a:noFill/>
            <a:ln w="127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85" name="Straight Connector 184"/>
            <p:cNvCxnSpPr>
              <a:cxnSpLocks noChangeShapeType="1"/>
            </p:cNvCxnSpPr>
            <p:nvPr/>
          </p:nvCxnSpPr>
          <p:spPr bwMode="auto">
            <a:xfrm>
              <a:off x="817563" y="3863975"/>
              <a:ext cx="1700213" cy="0"/>
            </a:xfrm>
            <a:prstGeom prst="line">
              <a:avLst/>
            </a:prstGeom>
            <a:noFill/>
            <a:ln w="254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86" name="Straight Connector 185"/>
            <p:cNvCxnSpPr>
              <a:cxnSpLocks noChangeShapeType="1"/>
            </p:cNvCxnSpPr>
            <p:nvPr/>
          </p:nvCxnSpPr>
          <p:spPr bwMode="auto">
            <a:xfrm rot="10800000" flipV="1">
              <a:off x="2506663" y="3678238"/>
              <a:ext cx="193675" cy="188913"/>
            </a:xfrm>
            <a:prstGeom prst="line">
              <a:avLst/>
            </a:prstGeom>
            <a:noFill/>
            <a:ln w="127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87" name="Straight Connector 186"/>
            <p:cNvCxnSpPr>
              <a:cxnSpLocks noChangeShapeType="1"/>
            </p:cNvCxnSpPr>
            <p:nvPr/>
          </p:nvCxnSpPr>
          <p:spPr bwMode="auto">
            <a:xfrm rot="16200000" flipH="1">
              <a:off x="136525" y="2997200"/>
              <a:ext cx="1746250" cy="0"/>
            </a:xfrm>
            <a:prstGeom prst="line">
              <a:avLst/>
            </a:prstGeom>
            <a:noFill/>
            <a:ln w="254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88" name="Straight Connector 187"/>
            <p:cNvCxnSpPr>
              <a:cxnSpLocks noChangeShapeType="1"/>
            </p:cNvCxnSpPr>
            <p:nvPr/>
          </p:nvCxnSpPr>
          <p:spPr bwMode="auto">
            <a:xfrm rot="16200000" flipH="1">
              <a:off x="320675" y="2994025"/>
              <a:ext cx="1744663" cy="6350"/>
            </a:xfrm>
            <a:prstGeom prst="line">
              <a:avLst/>
            </a:prstGeom>
            <a:noFill/>
            <a:ln w="254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89" name="Straight Connector 188"/>
            <p:cNvCxnSpPr>
              <a:cxnSpLocks noChangeShapeType="1"/>
            </p:cNvCxnSpPr>
            <p:nvPr/>
          </p:nvCxnSpPr>
          <p:spPr bwMode="auto">
            <a:xfrm rot="16200000" flipH="1">
              <a:off x="511175" y="2997200"/>
              <a:ext cx="1746250" cy="0"/>
            </a:xfrm>
            <a:prstGeom prst="line">
              <a:avLst/>
            </a:prstGeom>
            <a:noFill/>
            <a:ln w="254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90" name="Straight Connector 189"/>
            <p:cNvCxnSpPr>
              <a:cxnSpLocks noChangeShapeType="1"/>
            </p:cNvCxnSpPr>
            <p:nvPr/>
          </p:nvCxnSpPr>
          <p:spPr bwMode="auto">
            <a:xfrm rot="16200000" flipH="1">
              <a:off x="693738" y="2992437"/>
              <a:ext cx="1744663" cy="7938"/>
            </a:xfrm>
            <a:prstGeom prst="line">
              <a:avLst/>
            </a:prstGeom>
            <a:noFill/>
            <a:ln w="254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91" name="Straight Connector 190"/>
            <p:cNvCxnSpPr>
              <a:cxnSpLocks noChangeShapeType="1"/>
            </p:cNvCxnSpPr>
            <p:nvPr/>
          </p:nvCxnSpPr>
          <p:spPr bwMode="auto">
            <a:xfrm rot="16200000" flipH="1">
              <a:off x="877888" y="2986087"/>
              <a:ext cx="1741488" cy="19050"/>
            </a:xfrm>
            <a:prstGeom prst="line">
              <a:avLst/>
            </a:prstGeom>
            <a:noFill/>
            <a:ln w="254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92" name="Straight Connector 191"/>
            <p:cNvCxnSpPr>
              <a:cxnSpLocks noChangeShapeType="1"/>
            </p:cNvCxnSpPr>
            <p:nvPr/>
          </p:nvCxnSpPr>
          <p:spPr bwMode="auto">
            <a:xfrm rot="16200000" flipH="1">
              <a:off x="1071563" y="2989262"/>
              <a:ext cx="1739900" cy="7938"/>
            </a:xfrm>
            <a:prstGeom prst="line">
              <a:avLst/>
            </a:prstGeom>
            <a:noFill/>
            <a:ln w="254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93" name="Straight Connector 192"/>
            <p:cNvCxnSpPr>
              <a:cxnSpLocks noChangeShapeType="1"/>
            </p:cNvCxnSpPr>
            <p:nvPr/>
          </p:nvCxnSpPr>
          <p:spPr bwMode="auto">
            <a:xfrm rot="5400000">
              <a:off x="1258888" y="2995613"/>
              <a:ext cx="1741488" cy="0"/>
            </a:xfrm>
            <a:prstGeom prst="line">
              <a:avLst/>
            </a:prstGeom>
            <a:noFill/>
            <a:ln w="254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94" name="Straight Connector 193"/>
            <p:cNvCxnSpPr>
              <a:cxnSpLocks noChangeShapeType="1"/>
            </p:cNvCxnSpPr>
            <p:nvPr/>
          </p:nvCxnSpPr>
          <p:spPr bwMode="auto">
            <a:xfrm rot="5400000">
              <a:off x="1447800" y="2994025"/>
              <a:ext cx="1739900" cy="0"/>
            </a:xfrm>
            <a:prstGeom prst="line">
              <a:avLst/>
            </a:prstGeom>
            <a:noFill/>
            <a:ln w="254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95" name="Straight Connector 194"/>
            <p:cNvCxnSpPr>
              <a:cxnSpLocks noChangeShapeType="1"/>
            </p:cNvCxnSpPr>
            <p:nvPr/>
          </p:nvCxnSpPr>
          <p:spPr bwMode="auto">
            <a:xfrm rot="16200000" flipH="1">
              <a:off x="1625600" y="2986087"/>
              <a:ext cx="1739900" cy="14288"/>
            </a:xfrm>
            <a:prstGeom prst="line">
              <a:avLst/>
            </a:prstGeom>
            <a:noFill/>
            <a:ln w="254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96" name="Straight Connector 195"/>
            <p:cNvCxnSpPr>
              <a:cxnSpLocks noChangeShapeType="1"/>
            </p:cNvCxnSpPr>
            <p:nvPr/>
          </p:nvCxnSpPr>
          <p:spPr bwMode="auto">
            <a:xfrm rot="16200000" flipH="1">
              <a:off x="-41275" y="2982912"/>
              <a:ext cx="1739900" cy="20638"/>
            </a:xfrm>
            <a:prstGeom prst="line">
              <a:avLst/>
            </a:prstGeom>
            <a:noFill/>
            <a:ln w="254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97" name="Straight Connector 196"/>
            <p:cNvCxnSpPr>
              <a:cxnSpLocks noChangeShapeType="1"/>
            </p:cNvCxnSpPr>
            <p:nvPr/>
          </p:nvCxnSpPr>
          <p:spPr bwMode="auto">
            <a:xfrm rot="5400000">
              <a:off x="1738313" y="2851150"/>
              <a:ext cx="1773238" cy="0"/>
            </a:xfrm>
            <a:prstGeom prst="line">
              <a:avLst/>
            </a:prstGeom>
            <a:noFill/>
            <a:ln w="127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98" name="Straight Connector 197"/>
            <p:cNvCxnSpPr>
              <a:cxnSpLocks noChangeShapeType="1"/>
            </p:cNvCxnSpPr>
            <p:nvPr/>
          </p:nvCxnSpPr>
          <p:spPr bwMode="auto">
            <a:xfrm rot="5400000">
              <a:off x="1816100" y="2824162"/>
              <a:ext cx="1725613" cy="6350"/>
            </a:xfrm>
            <a:prstGeom prst="line">
              <a:avLst/>
            </a:prstGeom>
            <a:noFill/>
            <a:ln w="127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00" name="Straight Connector 199"/>
            <p:cNvCxnSpPr>
              <a:cxnSpLocks noChangeShapeType="1"/>
            </p:cNvCxnSpPr>
            <p:nvPr/>
          </p:nvCxnSpPr>
          <p:spPr bwMode="auto">
            <a:xfrm>
              <a:off x="830263" y="3182938"/>
              <a:ext cx="1701800" cy="1588"/>
            </a:xfrm>
            <a:prstGeom prst="line">
              <a:avLst/>
            </a:prstGeom>
            <a:noFill/>
            <a:ln w="254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01" name="Straight Connector 200"/>
            <p:cNvCxnSpPr>
              <a:cxnSpLocks noChangeShapeType="1"/>
            </p:cNvCxnSpPr>
            <p:nvPr/>
          </p:nvCxnSpPr>
          <p:spPr bwMode="auto">
            <a:xfrm rot="10800000" flipV="1">
              <a:off x="2520950" y="2998788"/>
              <a:ext cx="192088" cy="188913"/>
            </a:xfrm>
            <a:prstGeom prst="line">
              <a:avLst/>
            </a:prstGeom>
            <a:noFill/>
            <a:ln w="127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02" name="Straight Connector 201"/>
            <p:cNvCxnSpPr>
              <a:cxnSpLocks noChangeShapeType="1"/>
            </p:cNvCxnSpPr>
            <p:nvPr/>
          </p:nvCxnSpPr>
          <p:spPr bwMode="auto">
            <a:xfrm>
              <a:off x="820738" y="3340100"/>
              <a:ext cx="1703388" cy="1588"/>
            </a:xfrm>
            <a:prstGeom prst="line">
              <a:avLst/>
            </a:prstGeom>
            <a:noFill/>
            <a:ln w="254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03" name="Straight Connector 202"/>
            <p:cNvCxnSpPr>
              <a:cxnSpLocks noChangeShapeType="1"/>
            </p:cNvCxnSpPr>
            <p:nvPr/>
          </p:nvCxnSpPr>
          <p:spPr bwMode="auto">
            <a:xfrm rot="10800000" flipV="1">
              <a:off x="2513013" y="3155950"/>
              <a:ext cx="192088" cy="188913"/>
            </a:xfrm>
            <a:prstGeom prst="line">
              <a:avLst/>
            </a:prstGeom>
            <a:noFill/>
            <a:ln w="12700">
              <a:solidFill>
                <a:srgbClr val="CECEEF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sp>
          <p:nvSpPr>
            <p:cNvPr id="204" name="Down Arrow 203"/>
            <p:cNvSpPr>
              <a:spLocks noChangeArrowheads="1"/>
            </p:cNvSpPr>
            <p:nvPr/>
          </p:nvSpPr>
          <p:spPr bwMode="auto">
            <a:xfrm>
              <a:off x="893763" y="2749550"/>
              <a:ext cx="53975" cy="109538"/>
            </a:xfrm>
            <a:prstGeom prst="downArrow">
              <a:avLst>
                <a:gd name="adj1" fmla="val 50000"/>
                <a:gd name="adj2" fmla="val 49984"/>
              </a:avLst>
            </a:prstGeom>
            <a:solidFill>
              <a:srgbClr val="BFBFBF"/>
            </a:solidFill>
            <a:ln w="9525">
              <a:solidFill>
                <a:srgbClr val="B6DCDF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05" name="Down Arrow 204"/>
            <p:cNvSpPr>
              <a:spLocks noChangeArrowheads="1"/>
            </p:cNvSpPr>
            <p:nvPr/>
          </p:nvSpPr>
          <p:spPr bwMode="auto">
            <a:xfrm>
              <a:off x="1111250" y="2754313"/>
              <a:ext cx="53975" cy="109538"/>
            </a:xfrm>
            <a:prstGeom prst="downArrow">
              <a:avLst>
                <a:gd name="adj1" fmla="val 50000"/>
                <a:gd name="adj2" fmla="val 49984"/>
              </a:avLst>
            </a:prstGeom>
            <a:solidFill>
              <a:srgbClr val="BFBFBF"/>
            </a:solidFill>
            <a:ln w="9525">
              <a:solidFill>
                <a:srgbClr val="B6DCDF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06" name="Down Arrow 205"/>
            <p:cNvSpPr>
              <a:spLocks noChangeArrowheads="1"/>
            </p:cNvSpPr>
            <p:nvPr/>
          </p:nvSpPr>
          <p:spPr bwMode="auto">
            <a:xfrm>
              <a:off x="1327150" y="2754313"/>
              <a:ext cx="53975" cy="109538"/>
            </a:xfrm>
            <a:prstGeom prst="downArrow">
              <a:avLst>
                <a:gd name="adj1" fmla="val 50000"/>
                <a:gd name="adj2" fmla="val 49984"/>
              </a:avLst>
            </a:prstGeom>
            <a:solidFill>
              <a:srgbClr val="BFBFBF"/>
            </a:solidFill>
            <a:ln w="9525">
              <a:solidFill>
                <a:srgbClr val="B6DCDF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07" name="Down Arrow 206"/>
            <p:cNvSpPr>
              <a:spLocks noChangeArrowheads="1"/>
            </p:cNvSpPr>
            <p:nvPr/>
          </p:nvSpPr>
          <p:spPr bwMode="auto">
            <a:xfrm>
              <a:off x="1543050" y="2754313"/>
              <a:ext cx="55563" cy="109538"/>
            </a:xfrm>
            <a:prstGeom prst="downArrow">
              <a:avLst>
                <a:gd name="adj1" fmla="val 50000"/>
                <a:gd name="adj2" fmla="val 49988"/>
              </a:avLst>
            </a:prstGeom>
            <a:solidFill>
              <a:srgbClr val="BFBFBF"/>
            </a:solidFill>
            <a:ln w="9525">
              <a:solidFill>
                <a:srgbClr val="B6DCDF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08" name="Down Arrow 207"/>
            <p:cNvSpPr>
              <a:spLocks noChangeArrowheads="1"/>
            </p:cNvSpPr>
            <p:nvPr/>
          </p:nvSpPr>
          <p:spPr bwMode="auto">
            <a:xfrm>
              <a:off x="1760538" y="2754313"/>
              <a:ext cx="53975" cy="109538"/>
            </a:xfrm>
            <a:prstGeom prst="downArrow">
              <a:avLst>
                <a:gd name="adj1" fmla="val 50000"/>
                <a:gd name="adj2" fmla="val 49984"/>
              </a:avLst>
            </a:prstGeom>
            <a:solidFill>
              <a:srgbClr val="BFBFBF"/>
            </a:solidFill>
            <a:ln w="9525">
              <a:solidFill>
                <a:srgbClr val="B6DCDF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09" name="Down Arrow 208"/>
            <p:cNvSpPr>
              <a:spLocks noChangeArrowheads="1"/>
            </p:cNvSpPr>
            <p:nvPr/>
          </p:nvSpPr>
          <p:spPr bwMode="auto">
            <a:xfrm>
              <a:off x="1976438" y="2754313"/>
              <a:ext cx="55563" cy="109538"/>
            </a:xfrm>
            <a:prstGeom prst="downArrow">
              <a:avLst>
                <a:gd name="adj1" fmla="val 50000"/>
                <a:gd name="adj2" fmla="val 49988"/>
              </a:avLst>
            </a:prstGeom>
            <a:solidFill>
              <a:srgbClr val="BFBFBF"/>
            </a:solidFill>
            <a:ln w="9525">
              <a:solidFill>
                <a:srgbClr val="B6DCDF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10" name="Down Arrow 209"/>
            <p:cNvSpPr>
              <a:spLocks noChangeArrowheads="1"/>
            </p:cNvSpPr>
            <p:nvPr/>
          </p:nvSpPr>
          <p:spPr bwMode="auto">
            <a:xfrm>
              <a:off x="2193925" y="2754313"/>
              <a:ext cx="55563" cy="109538"/>
            </a:xfrm>
            <a:prstGeom prst="downArrow">
              <a:avLst>
                <a:gd name="adj1" fmla="val 50000"/>
                <a:gd name="adj2" fmla="val 49988"/>
              </a:avLst>
            </a:prstGeom>
            <a:solidFill>
              <a:srgbClr val="BFBFBF"/>
            </a:solidFill>
            <a:ln w="9525">
              <a:solidFill>
                <a:srgbClr val="B6DCDF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11" name="Down Arrow 210"/>
            <p:cNvSpPr>
              <a:spLocks noChangeArrowheads="1"/>
            </p:cNvSpPr>
            <p:nvPr/>
          </p:nvSpPr>
          <p:spPr bwMode="auto">
            <a:xfrm>
              <a:off x="2411413" y="2754313"/>
              <a:ext cx="53975" cy="109538"/>
            </a:xfrm>
            <a:prstGeom prst="downArrow">
              <a:avLst>
                <a:gd name="adj1" fmla="val 50000"/>
                <a:gd name="adj2" fmla="val 49984"/>
              </a:avLst>
            </a:prstGeom>
            <a:solidFill>
              <a:srgbClr val="BFBFBF"/>
            </a:solidFill>
            <a:ln w="9525">
              <a:solidFill>
                <a:srgbClr val="B6DCDF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12" name="Down Arrow 211"/>
            <p:cNvSpPr>
              <a:spLocks noChangeArrowheads="1"/>
            </p:cNvSpPr>
            <p:nvPr/>
          </p:nvSpPr>
          <p:spPr bwMode="auto">
            <a:xfrm>
              <a:off x="2533650" y="2705100"/>
              <a:ext cx="53975" cy="109538"/>
            </a:xfrm>
            <a:prstGeom prst="downArrow">
              <a:avLst>
                <a:gd name="adj1" fmla="val 50000"/>
                <a:gd name="adj2" fmla="val 49984"/>
              </a:avLst>
            </a:prstGeom>
            <a:solidFill>
              <a:srgbClr val="BFBFBF"/>
            </a:solidFill>
            <a:ln w="9525">
              <a:solidFill>
                <a:srgbClr val="B6DCDF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13" name="Down Arrow 212"/>
            <p:cNvSpPr>
              <a:spLocks noChangeArrowheads="1"/>
            </p:cNvSpPr>
            <p:nvPr/>
          </p:nvSpPr>
          <p:spPr bwMode="auto">
            <a:xfrm>
              <a:off x="2605088" y="2632075"/>
              <a:ext cx="55563" cy="111125"/>
            </a:xfrm>
            <a:prstGeom prst="downArrow">
              <a:avLst>
                <a:gd name="adj1" fmla="val 50000"/>
                <a:gd name="adj2" fmla="val 49981"/>
              </a:avLst>
            </a:prstGeom>
            <a:solidFill>
              <a:srgbClr val="BFBFBF"/>
            </a:solidFill>
            <a:ln w="9525">
              <a:solidFill>
                <a:srgbClr val="B6DCDF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14" name="Cube 213"/>
            <p:cNvSpPr>
              <a:spLocks noChangeArrowheads="1"/>
            </p:cNvSpPr>
            <p:nvPr/>
          </p:nvSpPr>
          <p:spPr bwMode="auto">
            <a:xfrm>
              <a:off x="836613" y="2886075"/>
              <a:ext cx="1836738" cy="460375"/>
            </a:xfrm>
            <a:prstGeom prst="cube">
              <a:avLst>
                <a:gd name="adj" fmla="val 40685"/>
              </a:avLst>
            </a:prstGeom>
            <a:solidFill>
              <a:srgbClr val="222268">
                <a:alpha val="21176"/>
              </a:srgbClr>
            </a:solidFill>
            <a:ln w="9525">
              <a:solidFill>
                <a:srgbClr val="222268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15" name="Cube 214"/>
            <p:cNvSpPr>
              <a:spLocks noChangeArrowheads="1"/>
            </p:cNvSpPr>
            <p:nvPr/>
          </p:nvSpPr>
          <p:spPr bwMode="auto">
            <a:xfrm>
              <a:off x="836613" y="3363913"/>
              <a:ext cx="1836738" cy="460375"/>
            </a:xfrm>
            <a:prstGeom prst="cube">
              <a:avLst>
                <a:gd name="adj" fmla="val 40685"/>
              </a:avLst>
            </a:prstGeom>
            <a:solidFill>
              <a:srgbClr val="FFFF00">
                <a:alpha val="30980"/>
              </a:srgbClr>
            </a:solidFill>
            <a:ln w="9525">
              <a:solidFill>
                <a:srgbClr val="19194D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16" name="TextBox 853"/>
            <p:cNvSpPr txBox="1">
              <a:spLocks noChangeArrowheads="1"/>
            </p:cNvSpPr>
            <p:nvPr/>
          </p:nvSpPr>
          <p:spPr bwMode="auto">
            <a:xfrm>
              <a:off x="1090613" y="3492500"/>
              <a:ext cx="1223963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latinLnBrk="1">
                <a:spcBef>
                  <a:spcPct val="0"/>
                </a:spcBef>
                <a:defRPr/>
              </a:pPr>
              <a:r>
                <a:rPr lang="en-US" sz="18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ndara" pitchFamily="34" charset="0"/>
                </a:rPr>
                <a:t>MD to CFD</a:t>
              </a:r>
            </a:p>
          </p:txBody>
        </p:sp>
        <p:sp>
          <p:nvSpPr>
            <p:cNvPr id="217" name="TextBox 853"/>
            <p:cNvSpPr txBox="1">
              <a:spLocks noChangeArrowheads="1"/>
            </p:cNvSpPr>
            <p:nvPr/>
          </p:nvSpPr>
          <p:spPr bwMode="auto">
            <a:xfrm>
              <a:off x="1243013" y="3021013"/>
              <a:ext cx="9906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latinLnBrk="1">
                <a:spcBef>
                  <a:spcPct val="0"/>
                </a:spcBef>
              </a:pPr>
              <a:r>
                <a:rPr lang="en-US" sz="1400">
                  <a:solidFill>
                    <a:schemeClr val="tx1"/>
                  </a:solidFill>
                  <a:effectLst/>
                  <a:latin typeface="Candara" pitchFamily="34" charset="0"/>
                </a:rPr>
                <a:t>CFD to MD</a:t>
              </a:r>
            </a:p>
          </p:txBody>
        </p:sp>
        <p:sp>
          <p:nvSpPr>
            <p:cNvPr id="218" name="TextBox 853"/>
            <p:cNvSpPr txBox="1">
              <a:spLocks noChangeArrowheads="1"/>
            </p:cNvSpPr>
            <p:nvPr/>
          </p:nvSpPr>
          <p:spPr bwMode="auto">
            <a:xfrm>
              <a:off x="1090613" y="2487613"/>
              <a:ext cx="126841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latinLnBrk="1">
                <a:spcBef>
                  <a:spcPct val="0"/>
                </a:spcBef>
              </a:pPr>
              <a:r>
                <a:rPr lang="en-US" sz="1400">
                  <a:solidFill>
                    <a:schemeClr val="tx1"/>
                  </a:solidFill>
                  <a:effectLst/>
                  <a:latin typeface="Candara" pitchFamily="34" charset="0"/>
                </a:rPr>
                <a:t>External Force</a:t>
              </a:r>
            </a:p>
          </p:txBody>
        </p:sp>
        <p:sp>
          <p:nvSpPr>
            <p:cNvPr id="219" name="Cube 218"/>
            <p:cNvSpPr>
              <a:spLocks noChangeArrowheads="1"/>
            </p:cNvSpPr>
            <p:nvPr/>
          </p:nvSpPr>
          <p:spPr bwMode="auto">
            <a:xfrm>
              <a:off x="842963" y="2709863"/>
              <a:ext cx="1836738" cy="1881188"/>
            </a:xfrm>
            <a:prstGeom prst="cube">
              <a:avLst>
                <a:gd name="adj" fmla="val 9940"/>
              </a:avLst>
            </a:prstGeom>
            <a:solidFill>
              <a:srgbClr val="CCFFCC">
                <a:alpha val="18039"/>
              </a:srgbClr>
            </a:solidFill>
            <a:ln w="9525">
              <a:solidFill>
                <a:srgbClr val="19194D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latinLnBrk="1">
                <a:spcBef>
                  <a:spcPct val="0"/>
                </a:spcBef>
                <a:defRPr/>
              </a:pPr>
              <a:endParaRPr lang="en-US" sz="1800">
                <a:solidFill>
                  <a:srgbClr val="FFFFFF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20" name="TextBox 853"/>
            <p:cNvSpPr txBox="1">
              <a:spLocks noChangeArrowheads="1"/>
            </p:cNvSpPr>
            <p:nvPr/>
          </p:nvSpPr>
          <p:spPr bwMode="auto">
            <a:xfrm>
              <a:off x="762000" y="4832350"/>
              <a:ext cx="4343400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4625" indent="-174625" algn="l" latinLnBrk="1">
                <a:spcBef>
                  <a:spcPct val="0"/>
                </a:spcBef>
                <a:buFontTx/>
                <a:buChar char="-"/>
              </a:pPr>
              <a:r>
                <a:rPr lang="en-US" altLang="ko-KR" sz="1400" dirty="0">
                  <a:solidFill>
                    <a:srgbClr val="FF0000"/>
                  </a:solidFill>
                  <a:effectLst/>
                  <a:cs typeface="Arial" charset="0"/>
                </a:rPr>
                <a:t>Where the sampling is performed (Layer </a:t>
              </a:r>
              <a:r>
                <a:rPr lang="en-US" sz="1400" dirty="0">
                  <a:solidFill>
                    <a:srgbClr val="FF0000"/>
                  </a:solidFill>
                  <a:effectLst/>
                  <a:cs typeface="Arial" charset="0"/>
                </a:rPr>
                <a:t>Position</a:t>
              </a:r>
              <a:r>
                <a:rPr lang="en-US" altLang="ko-KR" sz="1400" dirty="0">
                  <a:solidFill>
                    <a:srgbClr val="FF0000"/>
                  </a:solidFill>
                  <a:effectLst/>
                  <a:cs typeface="Arial" charset="0"/>
                </a:rPr>
                <a:t>)</a:t>
              </a:r>
            </a:p>
            <a:p>
              <a:pPr marL="174625" indent="-174625" algn="l" latinLnBrk="1">
                <a:spcBef>
                  <a:spcPct val="0"/>
                </a:spcBef>
                <a:buFontTx/>
                <a:buChar char="-"/>
              </a:pPr>
              <a:r>
                <a:rPr lang="en-US" altLang="ko-KR" sz="1400" dirty="0">
                  <a:solidFill>
                    <a:srgbClr val="FF0000"/>
                  </a:solidFill>
                  <a:effectLst/>
                  <a:cs typeface="Arial" charset="0"/>
                </a:rPr>
                <a:t>How many particles participate in sampling</a:t>
              </a:r>
              <a:br>
                <a:rPr lang="en-US" altLang="ko-KR" sz="1400" dirty="0">
                  <a:solidFill>
                    <a:srgbClr val="FF0000"/>
                  </a:solidFill>
                  <a:effectLst/>
                  <a:cs typeface="Arial" charset="0"/>
                </a:rPr>
              </a:br>
              <a:r>
                <a:rPr lang="en-US" altLang="ko-KR" sz="1400" dirty="0">
                  <a:solidFill>
                    <a:srgbClr val="FF0000"/>
                  </a:solidFill>
                  <a:effectLst/>
                  <a:cs typeface="Arial" charset="0"/>
                </a:rPr>
                <a:t>(Layer </a:t>
              </a:r>
              <a:r>
                <a:rPr lang="en-US" sz="1400" dirty="0">
                  <a:solidFill>
                    <a:srgbClr val="FF0000"/>
                  </a:solidFill>
                  <a:effectLst/>
                  <a:cs typeface="Arial" charset="0"/>
                </a:rPr>
                <a:t>Size</a:t>
              </a:r>
              <a:r>
                <a:rPr lang="en-US" altLang="ko-KR" sz="1400" dirty="0">
                  <a:solidFill>
                    <a:srgbClr val="FF0000"/>
                  </a:solidFill>
                  <a:effectLst/>
                  <a:cs typeface="Arial" charset="0"/>
                </a:rPr>
                <a:t>)</a:t>
              </a:r>
              <a:endParaRPr lang="en-US" sz="1400" dirty="0">
                <a:solidFill>
                  <a:srgbClr val="0000FF"/>
                </a:solidFill>
                <a:effectLst/>
                <a:cs typeface="Arial" charset="0"/>
              </a:endParaRPr>
            </a:p>
          </p:txBody>
        </p:sp>
        <p:pic>
          <p:nvPicPr>
            <p:cNvPr id="222" name="Picture 33" descr="Synchro_Coupling.pdf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29000" y="1752600"/>
              <a:ext cx="4572000" cy="2114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3" name="Text Box 266"/>
            <p:cNvSpPr txBox="1">
              <a:spLocks noChangeArrowheads="1"/>
            </p:cNvSpPr>
            <p:nvPr/>
          </p:nvSpPr>
          <p:spPr bwMode="auto">
            <a:xfrm>
              <a:off x="7848600" y="3200400"/>
              <a:ext cx="609600" cy="3365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time</a:t>
              </a:r>
            </a:p>
          </p:txBody>
        </p:sp>
        <p:sp>
          <p:nvSpPr>
            <p:cNvPr id="224" name="Rectangle 267"/>
            <p:cNvSpPr>
              <a:spLocks noChangeArrowheads="1"/>
            </p:cNvSpPr>
            <p:nvPr/>
          </p:nvSpPr>
          <p:spPr bwMode="auto">
            <a:xfrm>
              <a:off x="3657600" y="1905000"/>
              <a:ext cx="457200" cy="3048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5" name="Rectangle 268"/>
            <p:cNvSpPr>
              <a:spLocks noChangeArrowheads="1"/>
            </p:cNvSpPr>
            <p:nvPr/>
          </p:nvSpPr>
          <p:spPr bwMode="auto">
            <a:xfrm>
              <a:off x="4495800" y="2514600"/>
              <a:ext cx="457200" cy="3048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6" name="Rectangle 269"/>
            <p:cNvSpPr>
              <a:spLocks noChangeArrowheads="1"/>
            </p:cNvSpPr>
            <p:nvPr/>
          </p:nvSpPr>
          <p:spPr bwMode="auto">
            <a:xfrm>
              <a:off x="4495800" y="2971800"/>
              <a:ext cx="457200" cy="3048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7" name="Rectangle 270"/>
            <p:cNvSpPr>
              <a:spLocks noChangeArrowheads="1"/>
            </p:cNvSpPr>
            <p:nvPr/>
          </p:nvSpPr>
          <p:spPr bwMode="auto">
            <a:xfrm>
              <a:off x="5462588" y="2667000"/>
              <a:ext cx="457200" cy="3048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8" name="Rectangle 271"/>
            <p:cNvSpPr>
              <a:spLocks noChangeArrowheads="1"/>
            </p:cNvSpPr>
            <p:nvPr/>
          </p:nvSpPr>
          <p:spPr bwMode="auto">
            <a:xfrm>
              <a:off x="5867400" y="2514600"/>
              <a:ext cx="457200" cy="3048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9" name="Rectangle 272"/>
            <p:cNvSpPr>
              <a:spLocks noChangeArrowheads="1"/>
            </p:cNvSpPr>
            <p:nvPr/>
          </p:nvSpPr>
          <p:spPr bwMode="auto">
            <a:xfrm>
              <a:off x="5867400" y="2971800"/>
              <a:ext cx="457200" cy="3048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0" name="Rectangle 273"/>
            <p:cNvSpPr>
              <a:spLocks noChangeArrowheads="1"/>
            </p:cNvSpPr>
            <p:nvPr/>
          </p:nvSpPr>
          <p:spPr bwMode="auto">
            <a:xfrm>
              <a:off x="6889750" y="2667000"/>
              <a:ext cx="457200" cy="3048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1" name="Rectangle 274"/>
            <p:cNvSpPr>
              <a:spLocks noChangeArrowheads="1"/>
            </p:cNvSpPr>
            <p:nvPr/>
          </p:nvSpPr>
          <p:spPr bwMode="auto">
            <a:xfrm>
              <a:off x="7239000" y="2514600"/>
              <a:ext cx="457200" cy="3048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" name="Rectangle 275"/>
            <p:cNvSpPr>
              <a:spLocks noChangeArrowheads="1"/>
            </p:cNvSpPr>
            <p:nvPr/>
          </p:nvSpPr>
          <p:spPr bwMode="auto">
            <a:xfrm>
              <a:off x="7239000" y="2971800"/>
              <a:ext cx="457200" cy="3048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" name="Rectangle 276"/>
            <p:cNvSpPr>
              <a:spLocks noChangeArrowheads="1"/>
            </p:cNvSpPr>
            <p:nvPr/>
          </p:nvSpPr>
          <p:spPr bwMode="auto">
            <a:xfrm>
              <a:off x="5867400" y="2971800"/>
              <a:ext cx="457200" cy="3048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4" name="Rectangle 277"/>
            <p:cNvSpPr>
              <a:spLocks noChangeArrowheads="1"/>
            </p:cNvSpPr>
            <p:nvPr/>
          </p:nvSpPr>
          <p:spPr bwMode="auto">
            <a:xfrm>
              <a:off x="7239000" y="2971800"/>
              <a:ext cx="457200" cy="3048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5" name="Rectangle 278"/>
            <p:cNvSpPr>
              <a:spLocks noChangeArrowheads="1"/>
            </p:cNvSpPr>
            <p:nvPr/>
          </p:nvSpPr>
          <p:spPr bwMode="auto">
            <a:xfrm>
              <a:off x="4572000" y="2932113"/>
              <a:ext cx="457200" cy="3048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6" name="Rectangle 279"/>
            <p:cNvSpPr>
              <a:spLocks noChangeArrowheads="1"/>
            </p:cNvSpPr>
            <p:nvPr/>
          </p:nvSpPr>
          <p:spPr bwMode="auto">
            <a:xfrm>
              <a:off x="5943600" y="2932113"/>
              <a:ext cx="457200" cy="3048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7" name="Rectangle 280"/>
            <p:cNvSpPr>
              <a:spLocks noChangeArrowheads="1"/>
            </p:cNvSpPr>
            <p:nvPr/>
          </p:nvSpPr>
          <p:spPr bwMode="auto">
            <a:xfrm>
              <a:off x="7315200" y="2932113"/>
              <a:ext cx="457200" cy="3048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8" name="TextBox 853"/>
            <p:cNvSpPr txBox="1">
              <a:spLocks noChangeArrowheads="1"/>
            </p:cNvSpPr>
            <p:nvPr/>
          </p:nvSpPr>
          <p:spPr bwMode="auto">
            <a:xfrm>
              <a:off x="4876800" y="3841750"/>
              <a:ext cx="3810000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74625" indent="-174625" algn="l" latinLnBrk="1">
                <a:spcBef>
                  <a:spcPct val="0"/>
                </a:spcBef>
                <a:buFontTx/>
                <a:buChar char="-"/>
              </a:pPr>
              <a:r>
                <a:rPr lang="en-US" altLang="ko-KR" sz="1400" dirty="0">
                  <a:solidFill>
                    <a:srgbClr val="FF0000"/>
                  </a:solidFill>
                  <a:effectLst/>
                  <a:cs typeface="Arial" charset="0"/>
                </a:rPr>
                <a:t>How often the </a:t>
              </a:r>
              <a:r>
                <a:rPr lang="en-US" altLang="ko-KR" sz="1400" dirty="0" smtClean="0">
                  <a:solidFill>
                    <a:srgbClr val="FF0000"/>
                  </a:solidFill>
                  <a:effectLst/>
                  <a:cs typeface="Arial" charset="0"/>
                </a:rPr>
                <a:t>sampled property </a:t>
              </a:r>
              <a:r>
                <a:rPr lang="en-US" altLang="ko-KR" sz="1400" dirty="0">
                  <a:solidFill>
                    <a:srgbClr val="FF0000"/>
                  </a:solidFill>
                  <a:effectLst/>
                  <a:cs typeface="Arial" charset="0"/>
                </a:rPr>
                <a:t>is </a:t>
              </a:r>
              <a:r>
                <a:rPr lang="en-US" altLang="ko-KR" sz="1400" dirty="0" smtClean="0">
                  <a:solidFill>
                    <a:srgbClr val="FF0000"/>
                  </a:solidFill>
                  <a:effectLst/>
                  <a:cs typeface="Arial" charset="0"/>
                </a:rPr>
                <a:t>exchanged (</a:t>
              </a:r>
              <a:r>
                <a:rPr lang="en-US" altLang="ko-KR" sz="1400" dirty="0">
                  <a:solidFill>
                    <a:srgbClr val="FF0000"/>
                  </a:solidFill>
                  <a:effectLst/>
                  <a:cs typeface="Arial" charset="0"/>
                </a:rPr>
                <a:t>Sampling Interval)</a:t>
              </a:r>
            </a:p>
            <a:p>
              <a:pPr marL="174625" indent="-174625" algn="l" latinLnBrk="1">
                <a:spcBef>
                  <a:spcPct val="0"/>
                </a:spcBef>
                <a:buFontTx/>
                <a:buChar char="-"/>
              </a:pPr>
              <a:r>
                <a:rPr lang="en-US" altLang="ko-KR" sz="1400" dirty="0">
                  <a:solidFill>
                    <a:srgbClr val="FF0000"/>
                  </a:solidFill>
                  <a:effectLst/>
                  <a:cs typeface="Arial" charset="0"/>
                </a:rPr>
                <a:t>How long the sampling is performed</a:t>
              </a:r>
              <a:br>
                <a:rPr lang="en-US" altLang="ko-KR" sz="1400" dirty="0">
                  <a:solidFill>
                    <a:srgbClr val="FF0000"/>
                  </a:solidFill>
                  <a:effectLst/>
                  <a:cs typeface="Arial" charset="0"/>
                </a:rPr>
              </a:br>
              <a:r>
                <a:rPr lang="en-US" altLang="ko-KR" sz="1400" dirty="0">
                  <a:solidFill>
                    <a:srgbClr val="FF0000"/>
                  </a:solidFill>
                  <a:effectLst/>
                  <a:cs typeface="Arial" charset="0"/>
                </a:rPr>
                <a:t>(Sampling Duration)</a:t>
              </a:r>
              <a:endParaRPr lang="en-US" sz="1400" dirty="0">
                <a:solidFill>
                  <a:srgbClr val="0000FF"/>
                </a:solidFill>
                <a:effectLst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Sampling Multiple Replicas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Conduct multiple replica simulations (different Boltzmann-</a:t>
            </a:r>
            <a:r>
              <a:rPr lang="en-US" dirty="0" err="1" smtClean="0"/>
              <a:t>Maxwellian</a:t>
            </a:r>
            <a:r>
              <a:rPr lang="en-US" dirty="0" smtClean="0"/>
              <a:t> distribution of particles) and sample these results</a:t>
            </a:r>
          </a:p>
          <a:p>
            <a:pPr lvl="1"/>
            <a:r>
              <a:rPr lang="en-US" dirty="0" smtClean="0"/>
              <a:t>Computationally easier to conduct the simulation</a:t>
            </a:r>
          </a:p>
          <a:p>
            <a:pPr lvl="2"/>
            <a:r>
              <a:rPr lang="en-US" dirty="0" smtClean="0"/>
              <a:t>Easily get allocations for multiple smaller jobs</a:t>
            </a:r>
          </a:p>
          <a:p>
            <a:pPr lvl="2"/>
            <a:r>
              <a:rPr lang="en-US" dirty="0" smtClean="0"/>
              <a:t>(Solution is not identical to the result by an individual simulation on a larger system domain)</a:t>
            </a:r>
          </a:p>
          <a:p>
            <a:pPr lvl="1"/>
            <a:r>
              <a:rPr lang="en-US" dirty="0" smtClean="0"/>
              <a:t>Slight benefit on parallel performance</a:t>
            </a:r>
          </a:p>
          <a:p>
            <a:pPr lvl="2"/>
            <a:r>
              <a:rPr lang="en-US" dirty="0" smtClean="0"/>
              <a:t>512(Core)*1(Job) VS 128(Core)*4(Job) in Weak Scale</a:t>
            </a:r>
          </a:p>
          <a:p>
            <a:pPr lvl="2"/>
            <a:r>
              <a:rPr lang="en-US" dirty="0" smtClean="0"/>
              <a:t>(Computational cost itself does not change)</a:t>
            </a:r>
          </a:p>
          <a:p>
            <a:pPr lvl="1"/>
            <a:r>
              <a:rPr lang="sv-SE" dirty="0" smtClean="0"/>
              <a:t>Number of samples to get a converged solution</a:t>
            </a:r>
          </a:p>
          <a:p>
            <a:pPr lvl="2"/>
            <a:r>
              <a:rPr lang="sv-SE" dirty="0" smtClean="0"/>
              <a:t>Apply the relation of                            to the periodic direction </a:t>
            </a:r>
            <a:endParaRPr lang="en-US" dirty="0" smtClean="0"/>
          </a:p>
          <a:p>
            <a:endParaRPr lang="sv-SE" dirty="0"/>
          </a:p>
        </p:txBody>
      </p:sp>
      <p:graphicFrame>
        <p:nvGraphicFramePr>
          <p:cNvPr id="4" name="개체 3"/>
          <p:cNvGraphicFramePr>
            <a:graphicFrameLocks noChangeAspect="1"/>
          </p:cNvGraphicFramePr>
          <p:nvPr/>
        </p:nvGraphicFramePr>
        <p:xfrm>
          <a:off x="3810000" y="5486400"/>
          <a:ext cx="1795780" cy="533400"/>
        </p:xfrm>
        <a:graphic>
          <a:graphicData uri="http://schemas.openxmlformats.org/presentationml/2006/ole">
            <p:oleObj spid="_x0000_s55297" name="수식" r:id="rId3" imgW="1282680" imgH="380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/>
          <p:cNvSpPr/>
          <p:nvPr/>
        </p:nvSpPr>
        <p:spPr>
          <a:xfrm>
            <a:off x="6858000" y="4445000"/>
            <a:ext cx="914400" cy="30480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254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 smtClean="0">
                <a:solidFill>
                  <a:schemeClr val="tx1"/>
                </a:solidFill>
              </a:rPr>
              <a:t>v</a:t>
            </a:r>
            <a:r>
              <a:rPr lang="sv-SE" sz="1400" baseline="-25000" dirty="0" smtClean="0">
                <a:solidFill>
                  <a:schemeClr val="tx1"/>
                </a:solidFill>
              </a:rPr>
              <a:t>j</a:t>
            </a:r>
            <a:endParaRPr lang="sv-SE" sz="1400" baseline="-25000" dirty="0">
              <a:solidFill>
                <a:schemeClr val="tx1"/>
              </a:solidFill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6858000" y="4749800"/>
            <a:ext cx="914400" cy="304800"/>
          </a:xfrm>
          <a:prstGeom prst="rect">
            <a:avLst/>
          </a:prstGeom>
          <a:noFill/>
          <a:ln w="25400" cmpd="sng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 smtClean="0">
                <a:solidFill>
                  <a:schemeClr val="tx1"/>
                </a:solidFill>
              </a:rPr>
              <a:t>v</a:t>
            </a:r>
            <a:r>
              <a:rPr lang="sv-SE" sz="1400" baseline="-25000" dirty="0" smtClean="0">
                <a:solidFill>
                  <a:schemeClr val="tx1"/>
                </a:solidFill>
              </a:rPr>
              <a:t>j-1</a:t>
            </a:r>
            <a:endParaRPr lang="sv-SE" sz="1400" baseline="-25000" dirty="0">
              <a:solidFill>
                <a:schemeClr val="tx1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6858000" y="5054600"/>
            <a:ext cx="914400" cy="304800"/>
          </a:xfrm>
          <a:prstGeom prst="rect">
            <a:avLst/>
          </a:prstGeom>
          <a:noFill/>
          <a:ln w="25400" cmpd="sng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 smtClean="0">
                <a:solidFill>
                  <a:schemeClr val="tx1"/>
                </a:solidFill>
              </a:rPr>
              <a:t>v</a:t>
            </a:r>
            <a:r>
              <a:rPr lang="sv-SE" sz="1400" baseline="-25000" dirty="0" smtClean="0">
                <a:solidFill>
                  <a:schemeClr val="tx1"/>
                </a:solidFill>
              </a:rPr>
              <a:t>j-2</a:t>
            </a:r>
            <a:endParaRPr lang="sv-SE" sz="1400" baseline="-25000" dirty="0">
              <a:solidFill>
                <a:schemeClr val="tx1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6858000" y="5359400"/>
            <a:ext cx="914400" cy="304800"/>
          </a:xfrm>
          <a:prstGeom prst="rect">
            <a:avLst/>
          </a:prstGeom>
          <a:noFill/>
          <a:ln w="25400" cmpd="sng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baseline="-25000" dirty="0" smtClean="0">
                <a:solidFill>
                  <a:schemeClr val="tx1"/>
                </a:solidFill>
              </a:rPr>
              <a:t>...</a:t>
            </a:r>
            <a:endParaRPr lang="sv-SE" sz="1400" baseline="-25000" dirty="0">
              <a:solidFill>
                <a:schemeClr val="tx1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6858000" y="4140200"/>
            <a:ext cx="914400" cy="304800"/>
          </a:xfrm>
          <a:prstGeom prst="rect">
            <a:avLst/>
          </a:prstGeom>
          <a:noFill/>
          <a:ln w="254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 smtClean="0">
                <a:solidFill>
                  <a:schemeClr val="tx1"/>
                </a:solidFill>
              </a:rPr>
              <a:t>v</a:t>
            </a:r>
            <a:r>
              <a:rPr lang="sv-SE" sz="1400" baseline="-25000" dirty="0" smtClean="0">
                <a:solidFill>
                  <a:schemeClr val="tx1"/>
                </a:solidFill>
              </a:rPr>
              <a:t>j+1</a:t>
            </a:r>
            <a:endParaRPr lang="sv-SE" sz="1400" baseline="-25000" dirty="0">
              <a:solidFill>
                <a:schemeClr val="tx1"/>
              </a:solidFill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6858000" y="3835400"/>
            <a:ext cx="914400" cy="304800"/>
          </a:xfrm>
          <a:prstGeom prst="rect">
            <a:avLst/>
          </a:prstGeom>
          <a:noFill/>
          <a:ln w="254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 smtClean="0">
                <a:solidFill>
                  <a:schemeClr val="tx1"/>
                </a:solidFill>
              </a:rPr>
              <a:t>v</a:t>
            </a:r>
            <a:r>
              <a:rPr lang="sv-SE" sz="1400" baseline="-25000" dirty="0" smtClean="0">
                <a:solidFill>
                  <a:schemeClr val="tx1"/>
                </a:solidFill>
              </a:rPr>
              <a:t>j+2</a:t>
            </a:r>
            <a:endParaRPr lang="sv-SE" sz="1400" baseline="-25000" dirty="0">
              <a:solidFill>
                <a:schemeClr val="tx1"/>
              </a:solidFill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6858000" y="3530600"/>
            <a:ext cx="914400" cy="304800"/>
          </a:xfrm>
          <a:prstGeom prst="rect">
            <a:avLst/>
          </a:prstGeom>
          <a:noFill/>
          <a:ln w="254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 smtClean="0">
                <a:solidFill>
                  <a:schemeClr val="tx1"/>
                </a:solidFill>
              </a:rPr>
              <a:t>...</a:t>
            </a:r>
            <a:endParaRPr lang="sv-SE" sz="1400" baseline="-250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Interpolation of Multiple Samples (Curve Fitting)</a:t>
            </a:r>
            <a:endParaRPr lang="sv-SE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1600200"/>
            <a:ext cx="5379277" cy="4495800"/>
            <a:chOff x="0" y="1600200"/>
            <a:chExt cx="5379277" cy="4495800"/>
          </a:xfrm>
        </p:grpSpPr>
        <p:pic>
          <p:nvPicPr>
            <p:cNvPr id="5" name="Picture 191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1600200"/>
              <a:ext cx="4767609" cy="449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 Box 85"/>
            <p:cNvSpPr txBox="1">
              <a:spLocks noChangeArrowheads="1"/>
            </p:cNvSpPr>
            <p:nvPr/>
          </p:nvSpPr>
          <p:spPr bwMode="auto">
            <a:xfrm rot="16200000">
              <a:off x="3910912" y="3537995"/>
              <a:ext cx="1591128" cy="1345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/>
            <a:lstStyle/>
            <a:p>
              <a:pPr algn="l" latinLnBrk="1">
                <a:spcBef>
                  <a:spcPct val="0"/>
                </a:spcBef>
              </a:pPr>
              <a:endParaRPr lang="ko-KR" altLang="en-US" sz="1800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</p:grpSp>
      <p:sp>
        <p:nvSpPr>
          <p:cNvPr id="74" name="Oval 82"/>
          <p:cNvSpPr>
            <a:spLocks noChangeAspect="1" noChangeArrowheads="1"/>
          </p:cNvSpPr>
          <p:nvPr/>
        </p:nvSpPr>
        <p:spPr bwMode="auto">
          <a:xfrm>
            <a:off x="3028730" y="4201639"/>
            <a:ext cx="841448" cy="841486"/>
          </a:xfrm>
          <a:prstGeom prst="ellipse">
            <a:avLst/>
          </a:prstGeom>
          <a:gradFill rotWithShape="1">
            <a:gsLst>
              <a:gs pos="0">
                <a:schemeClr val="bg1">
                  <a:alpha val="53000"/>
                </a:schemeClr>
              </a:gs>
              <a:gs pos="100000">
                <a:srgbClr val="000000">
                  <a:alpha val="57999"/>
                </a:srgbClr>
              </a:gs>
            </a:gsLst>
            <a:path path="rect">
              <a:fillToRect l="50000" t="50000" r="50000" b="50000"/>
            </a:path>
          </a:gradFill>
          <a:ln w="5715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/>
          <a:lstStyle/>
          <a:p>
            <a:pPr algn="l" latinLnBrk="1">
              <a:spcBef>
                <a:spcPct val="0"/>
              </a:spcBef>
            </a:pPr>
            <a:endParaRPr lang="ko-KR" altLang="en-US" sz="1800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17" name="Oval 107"/>
          <p:cNvSpPr>
            <a:spLocks noChangeArrowheads="1"/>
          </p:cNvSpPr>
          <p:nvPr/>
        </p:nvSpPr>
        <p:spPr bwMode="auto">
          <a:xfrm>
            <a:off x="5381625" y="3729037"/>
            <a:ext cx="107950" cy="114300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18" name="Oval 108"/>
          <p:cNvSpPr>
            <a:spLocks noChangeArrowheads="1"/>
          </p:cNvSpPr>
          <p:nvPr/>
        </p:nvSpPr>
        <p:spPr bwMode="auto">
          <a:xfrm>
            <a:off x="5710237" y="3429000"/>
            <a:ext cx="109538" cy="114300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19" name="Oval 112"/>
          <p:cNvSpPr>
            <a:spLocks noChangeArrowheads="1"/>
          </p:cNvSpPr>
          <p:nvPr/>
        </p:nvSpPr>
        <p:spPr bwMode="auto">
          <a:xfrm>
            <a:off x="5421312" y="3484562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20" name="Oval 113"/>
          <p:cNvSpPr>
            <a:spLocks noChangeArrowheads="1"/>
          </p:cNvSpPr>
          <p:nvPr/>
        </p:nvSpPr>
        <p:spPr bwMode="auto">
          <a:xfrm>
            <a:off x="6040437" y="3873500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21" name="Oval 114"/>
          <p:cNvSpPr>
            <a:spLocks noChangeArrowheads="1"/>
          </p:cNvSpPr>
          <p:nvPr/>
        </p:nvSpPr>
        <p:spPr bwMode="auto">
          <a:xfrm>
            <a:off x="5600700" y="3836987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22" name="Oval 116"/>
          <p:cNvSpPr>
            <a:spLocks noChangeArrowheads="1"/>
          </p:cNvSpPr>
          <p:nvPr/>
        </p:nvSpPr>
        <p:spPr bwMode="auto">
          <a:xfrm>
            <a:off x="5654675" y="4821237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23" name="Oval 117"/>
          <p:cNvSpPr>
            <a:spLocks noChangeArrowheads="1"/>
          </p:cNvSpPr>
          <p:nvPr/>
        </p:nvSpPr>
        <p:spPr bwMode="auto">
          <a:xfrm>
            <a:off x="6121400" y="4468812"/>
            <a:ext cx="109538" cy="114300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24" name="Oval 118"/>
          <p:cNvSpPr>
            <a:spLocks noChangeArrowheads="1"/>
          </p:cNvSpPr>
          <p:nvPr/>
        </p:nvSpPr>
        <p:spPr bwMode="auto">
          <a:xfrm>
            <a:off x="5792787" y="4579937"/>
            <a:ext cx="109538" cy="114300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25" name="Oval 119"/>
          <p:cNvSpPr>
            <a:spLocks noChangeArrowheads="1"/>
          </p:cNvSpPr>
          <p:nvPr/>
        </p:nvSpPr>
        <p:spPr bwMode="auto">
          <a:xfrm>
            <a:off x="5902325" y="4887912"/>
            <a:ext cx="111125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26" name="Oval 122"/>
          <p:cNvSpPr>
            <a:spLocks noChangeArrowheads="1"/>
          </p:cNvSpPr>
          <p:nvPr/>
        </p:nvSpPr>
        <p:spPr bwMode="auto">
          <a:xfrm>
            <a:off x="5530850" y="5448300"/>
            <a:ext cx="111125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27" name="Oval 123"/>
          <p:cNvSpPr>
            <a:spLocks noChangeArrowheads="1"/>
          </p:cNvSpPr>
          <p:nvPr/>
        </p:nvSpPr>
        <p:spPr bwMode="auto">
          <a:xfrm>
            <a:off x="5381625" y="5522912"/>
            <a:ext cx="107950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28" name="Oval 124"/>
          <p:cNvSpPr>
            <a:spLocks noChangeArrowheads="1"/>
          </p:cNvSpPr>
          <p:nvPr/>
        </p:nvSpPr>
        <p:spPr bwMode="auto">
          <a:xfrm>
            <a:off x="5902325" y="5370512"/>
            <a:ext cx="111125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29" name="Oval 128"/>
          <p:cNvSpPr>
            <a:spLocks noChangeArrowheads="1"/>
          </p:cNvSpPr>
          <p:nvPr/>
        </p:nvSpPr>
        <p:spPr bwMode="auto">
          <a:xfrm>
            <a:off x="5749925" y="3881437"/>
            <a:ext cx="111125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30" name="Oval 129"/>
          <p:cNvSpPr>
            <a:spLocks noChangeArrowheads="1"/>
          </p:cNvSpPr>
          <p:nvPr/>
        </p:nvSpPr>
        <p:spPr bwMode="auto">
          <a:xfrm>
            <a:off x="5613400" y="3617912"/>
            <a:ext cx="111125" cy="114300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31" name="Oval 132"/>
          <p:cNvSpPr>
            <a:spLocks noChangeArrowheads="1"/>
          </p:cNvSpPr>
          <p:nvPr/>
        </p:nvSpPr>
        <p:spPr bwMode="auto">
          <a:xfrm>
            <a:off x="5340350" y="5003800"/>
            <a:ext cx="109538" cy="114300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32" name="Oval 133"/>
          <p:cNvSpPr>
            <a:spLocks noChangeArrowheads="1"/>
          </p:cNvSpPr>
          <p:nvPr/>
        </p:nvSpPr>
        <p:spPr bwMode="auto">
          <a:xfrm>
            <a:off x="5916612" y="4421187"/>
            <a:ext cx="109538" cy="114300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33" name="Oval 134"/>
          <p:cNvSpPr>
            <a:spLocks noChangeArrowheads="1"/>
          </p:cNvSpPr>
          <p:nvPr/>
        </p:nvSpPr>
        <p:spPr bwMode="auto">
          <a:xfrm>
            <a:off x="6081712" y="4806950"/>
            <a:ext cx="109538" cy="114300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34" name="Oval 135"/>
          <p:cNvSpPr>
            <a:spLocks noChangeArrowheads="1"/>
          </p:cNvSpPr>
          <p:nvPr/>
        </p:nvSpPr>
        <p:spPr bwMode="auto">
          <a:xfrm>
            <a:off x="6191250" y="5040312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35" name="Oval 136"/>
          <p:cNvSpPr>
            <a:spLocks noChangeArrowheads="1"/>
          </p:cNvSpPr>
          <p:nvPr/>
        </p:nvSpPr>
        <p:spPr bwMode="auto">
          <a:xfrm>
            <a:off x="5641975" y="5114925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36" name="Oval 138"/>
          <p:cNvSpPr>
            <a:spLocks noChangeArrowheads="1"/>
          </p:cNvSpPr>
          <p:nvPr/>
        </p:nvSpPr>
        <p:spPr bwMode="auto">
          <a:xfrm>
            <a:off x="6026150" y="5597525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37" name="Oval 139"/>
          <p:cNvSpPr>
            <a:spLocks noChangeArrowheads="1"/>
          </p:cNvSpPr>
          <p:nvPr/>
        </p:nvSpPr>
        <p:spPr bwMode="auto">
          <a:xfrm>
            <a:off x="5641975" y="5559425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43" name="Oval 128"/>
          <p:cNvSpPr>
            <a:spLocks noChangeArrowheads="1"/>
          </p:cNvSpPr>
          <p:nvPr/>
        </p:nvSpPr>
        <p:spPr bwMode="auto">
          <a:xfrm>
            <a:off x="5902325" y="4227512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44" name="Oval 128"/>
          <p:cNvSpPr>
            <a:spLocks noChangeArrowheads="1"/>
          </p:cNvSpPr>
          <p:nvPr/>
        </p:nvSpPr>
        <p:spPr bwMode="auto">
          <a:xfrm>
            <a:off x="5819775" y="3676650"/>
            <a:ext cx="111125" cy="114300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48" name="Oval 116"/>
          <p:cNvSpPr>
            <a:spLocks noChangeArrowheads="1"/>
          </p:cNvSpPr>
          <p:nvPr/>
        </p:nvSpPr>
        <p:spPr bwMode="auto">
          <a:xfrm>
            <a:off x="5449887" y="4921250"/>
            <a:ext cx="109538" cy="114300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49" name="Oval 116"/>
          <p:cNvSpPr>
            <a:spLocks noChangeArrowheads="1"/>
          </p:cNvSpPr>
          <p:nvPr/>
        </p:nvSpPr>
        <p:spPr bwMode="auto">
          <a:xfrm>
            <a:off x="5751512" y="4953000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50" name="Oval 116"/>
          <p:cNvSpPr>
            <a:spLocks noChangeArrowheads="1"/>
          </p:cNvSpPr>
          <p:nvPr/>
        </p:nvSpPr>
        <p:spPr bwMode="auto">
          <a:xfrm>
            <a:off x="5778500" y="5251450"/>
            <a:ext cx="109538" cy="114300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51" name="Oval 116"/>
          <p:cNvSpPr>
            <a:spLocks noChangeArrowheads="1"/>
          </p:cNvSpPr>
          <p:nvPr/>
        </p:nvSpPr>
        <p:spPr bwMode="auto">
          <a:xfrm>
            <a:off x="6080125" y="5349875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52" name="Oval 116"/>
          <p:cNvSpPr>
            <a:spLocks noChangeArrowheads="1"/>
          </p:cNvSpPr>
          <p:nvPr/>
        </p:nvSpPr>
        <p:spPr bwMode="auto">
          <a:xfrm>
            <a:off x="6162675" y="5497512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53" name="Oval 116"/>
          <p:cNvSpPr>
            <a:spLocks noChangeArrowheads="1"/>
          </p:cNvSpPr>
          <p:nvPr/>
        </p:nvSpPr>
        <p:spPr bwMode="auto">
          <a:xfrm>
            <a:off x="6065837" y="5168900"/>
            <a:ext cx="109538" cy="114300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54" name="Oval 116"/>
          <p:cNvSpPr>
            <a:spLocks noChangeArrowheads="1"/>
          </p:cNvSpPr>
          <p:nvPr/>
        </p:nvSpPr>
        <p:spPr bwMode="auto">
          <a:xfrm>
            <a:off x="5340350" y="4673600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55" name="Oval 116"/>
          <p:cNvSpPr>
            <a:spLocks noChangeArrowheads="1"/>
          </p:cNvSpPr>
          <p:nvPr/>
        </p:nvSpPr>
        <p:spPr bwMode="auto">
          <a:xfrm>
            <a:off x="6162675" y="4624387"/>
            <a:ext cx="109538" cy="114300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56" name="Oval 116"/>
          <p:cNvSpPr>
            <a:spLocks noChangeArrowheads="1"/>
          </p:cNvSpPr>
          <p:nvPr/>
        </p:nvSpPr>
        <p:spPr bwMode="auto">
          <a:xfrm>
            <a:off x="5861050" y="4722812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57" name="Oval 116"/>
          <p:cNvSpPr>
            <a:spLocks noChangeArrowheads="1"/>
          </p:cNvSpPr>
          <p:nvPr/>
        </p:nvSpPr>
        <p:spPr bwMode="auto">
          <a:xfrm>
            <a:off x="5737225" y="4327525"/>
            <a:ext cx="109538" cy="114300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58" name="Oval 116"/>
          <p:cNvSpPr>
            <a:spLocks noChangeArrowheads="1"/>
          </p:cNvSpPr>
          <p:nvPr/>
        </p:nvSpPr>
        <p:spPr bwMode="auto">
          <a:xfrm>
            <a:off x="5572125" y="4079875"/>
            <a:ext cx="111125" cy="114300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59" name="Oval 116"/>
          <p:cNvSpPr>
            <a:spLocks noChangeArrowheads="1"/>
          </p:cNvSpPr>
          <p:nvPr/>
        </p:nvSpPr>
        <p:spPr bwMode="auto">
          <a:xfrm>
            <a:off x="5751512" y="4129087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60" name="Oval 116"/>
          <p:cNvSpPr>
            <a:spLocks noChangeArrowheads="1"/>
          </p:cNvSpPr>
          <p:nvPr/>
        </p:nvSpPr>
        <p:spPr bwMode="auto">
          <a:xfrm>
            <a:off x="5367337" y="4227512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61" name="Oval 116"/>
          <p:cNvSpPr>
            <a:spLocks noChangeArrowheads="1"/>
          </p:cNvSpPr>
          <p:nvPr/>
        </p:nvSpPr>
        <p:spPr bwMode="auto">
          <a:xfrm>
            <a:off x="5449887" y="4459287"/>
            <a:ext cx="109538" cy="114300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62" name="Oval 116"/>
          <p:cNvSpPr>
            <a:spLocks noChangeArrowheads="1"/>
          </p:cNvSpPr>
          <p:nvPr/>
        </p:nvSpPr>
        <p:spPr bwMode="auto">
          <a:xfrm>
            <a:off x="5381625" y="5251450"/>
            <a:ext cx="107950" cy="114300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67" name="Oval 116"/>
          <p:cNvSpPr>
            <a:spLocks noChangeArrowheads="1"/>
          </p:cNvSpPr>
          <p:nvPr/>
        </p:nvSpPr>
        <p:spPr bwMode="auto">
          <a:xfrm>
            <a:off x="5924550" y="3495675"/>
            <a:ext cx="111125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68" name="Oval 128"/>
          <p:cNvSpPr>
            <a:spLocks noChangeArrowheads="1"/>
          </p:cNvSpPr>
          <p:nvPr/>
        </p:nvSpPr>
        <p:spPr bwMode="auto">
          <a:xfrm>
            <a:off x="5341937" y="3990975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69" name="Oval 137"/>
          <p:cNvSpPr>
            <a:spLocks noChangeArrowheads="1"/>
          </p:cNvSpPr>
          <p:nvPr/>
        </p:nvSpPr>
        <p:spPr bwMode="auto">
          <a:xfrm>
            <a:off x="6124575" y="3694112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70" name="Oval 120"/>
          <p:cNvSpPr>
            <a:spLocks noChangeArrowheads="1"/>
          </p:cNvSpPr>
          <p:nvPr/>
        </p:nvSpPr>
        <p:spPr bwMode="auto">
          <a:xfrm>
            <a:off x="6067425" y="4090987"/>
            <a:ext cx="109538" cy="114300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71" name="Oval 116"/>
          <p:cNvSpPr>
            <a:spLocks noChangeArrowheads="1"/>
          </p:cNvSpPr>
          <p:nvPr/>
        </p:nvSpPr>
        <p:spPr bwMode="auto">
          <a:xfrm>
            <a:off x="5761037" y="3546475"/>
            <a:ext cx="109538" cy="114300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72" name="Oval 116"/>
          <p:cNvSpPr>
            <a:spLocks noChangeArrowheads="1"/>
          </p:cNvSpPr>
          <p:nvPr/>
        </p:nvSpPr>
        <p:spPr bwMode="auto">
          <a:xfrm>
            <a:off x="5540375" y="4337050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pic>
        <p:nvPicPr>
          <p:cNvPr id="102" name="Trapezoid 354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3124200"/>
            <a:ext cx="3581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" name="TextBox 102"/>
          <p:cNvSpPr txBox="1"/>
          <p:nvPr/>
        </p:nvSpPr>
        <p:spPr>
          <a:xfrm>
            <a:off x="5257800" y="3048000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MD Domain</a:t>
            </a:r>
            <a:endParaRPr lang="sv-SE" sz="1400" dirty="0"/>
          </a:p>
        </p:txBody>
      </p:sp>
      <p:sp>
        <p:nvSpPr>
          <p:cNvPr id="104" name="TextBox 103"/>
          <p:cNvSpPr txBox="1"/>
          <p:nvPr/>
        </p:nvSpPr>
        <p:spPr>
          <a:xfrm>
            <a:off x="6705600" y="3048000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CFD Domain</a:t>
            </a:r>
            <a:endParaRPr lang="sv-SE" sz="1400" dirty="0"/>
          </a:p>
        </p:txBody>
      </p:sp>
      <p:sp>
        <p:nvSpPr>
          <p:cNvPr id="101" name="Right Brace 100"/>
          <p:cNvSpPr/>
          <p:nvPr/>
        </p:nvSpPr>
        <p:spPr>
          <a:xfrm>
            <a:off x="6324600" y="3505200"/>
            <a:ext cx="457200" cy="2133600"/>
          </a:xfrm>
          <a:prstGeom prst="rightBrace">
            <a:avLst>
              <a:gd name="adj1" fmla="val 52333"/>
              <a:gd name="adj2" fmla="val 50000"/>
            </a:avLst>
          </a:prstGeom>
          <a:ln w="254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0" name="TextBox 99"/>
          <p:cNvSpPr txBox="1"/>
          <p:nvPr/>
        </p:nvSpPr>
        <p:spPr>
          <a:xfrm>
            <a:off x="4648200" y="5715000"/>
            <a:ext cx="419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Spatial interpolation to impose V</a:t>
            </a:r>
            <a:r>
              <a:rPr lang="sv-SE" sz="1400" baseline="-25000" dirty="0" smtClean="0"/>
              <a:t>hybrid</a:t>
            </a:r>
            <a:r>
              <a:rPr lang="sv-SE" sz="1400" dirty="0" smtClean="0"/>
              <a:t> = f(v</a:t>
            </a:r>
            <a:r>
              <a:rPr lang="sv-SE" sz="1400" baseline="-25000" dirty="0" smtClean="0"/>
              <a:t>j-N</a:t>
            </a:r>
            <a:r>
              <a:rPr lang="sv-SE" sz="1400" dirty="0" smtClean="0"/>
              <a:t>, ...,  v</a:t>
            </a:r>
            <a:r>
              <a:rPr lang="sv-SE" sz="1400" baseline="-25000" dirty="0" smtClean="0"/>
              <a:t>j+N</a:t>
            </a:r>
            <a:r>
              <a:rPr lang="sv-SE" sz="1400" dirty="0" smtClean="0"/>
              <a:t>)</a:t>
            </a:r>
            <a:endParaRPr lang="sv-SE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1600200"/>
            <a:ext cx="5379277" cy="4495800"/>
            <a:chOff x="0" y="1600200"/>
            <a:chExt cx="5379277" cy="4495800"/>
          </a:xfrm>
        </p:grpSpPr>
        <p:sp>
          <p:nvSpPr>
            <p:cNvPr id="6" name="Text Box 85"/>
            <p:cNvSpPr txBox="1">
              <a:spLocks noChangeArrowheads="1"/>
            </p:cNvSpPr>
            <p:nvPr/>
          </p:nvSpPr>
          <p:spPr bwMode="auto">
            <a:xfrm rot="16200000">
              <a:off x="3910912" y="3537995"/>
              <a:ext cx="1591128" cy="1345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/>
            <a:lstStyle/>
            <a:p>
              <a:pPr algn="l" latinLnBrk="1">
                <a:spcBef>
                  <a:spcPct val="0"/>
                </a:spcBef>
              </a:pPr>
              <a:endParaRPr lang="ko-KR" altLang="en-US" sz="1800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pic>
          <p:nvPicPr>
            <p:cNvPr id="5" name="Picture 191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1600200"/>
              <a:ext cx="4767609" cy="449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145" name="Straight Arrow Connector 144"/>
          <p:cNvCxnSpPr/>
          <p:nvPr/>
        </p:nvCxnSpPr>
        <p:spPr>
          <a:xfrm>
            <a:off x="3886200" y="4646612"/>
            <a:ext cx="1371600" cy="1588"/>
          </a:xfrm>
          <a:prstGeom prst="straightConnector1">
            <a:avLst/>
          </a:prstGeom>
          <a:ln w="254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stCxn id="92" idx="0"/>
          </p:cNvCxnSpPr>
          <p:nvPr/>
        </p:nvCxnSpPr>
        <p:spPr>
          <a:xfrm rot="5400000" flipH="1" flipV="1">
            <a:off x="5990829" y="3360340"/>
            <a:ext cx="1331912" cy="2383633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ectangle 126"/>
          <p:cNvSpPr/>
          <p:nvPr/>
        </p:nvSpPr>
        <p:spPr>
          <a:xfrm>
            <a:off x="5410200" y="3886200"/>
            <a:ext cx="2057400" cy="14478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Interpolation of Multiple Samples</a:t>
            </a:r>
            <a:r>
              <a:rPr lang="sv-SE" altLang="ko-KR" dirty="0" smtClean="0"/>
              <a:t> (Curve Fitting)</a:t>
            </a:r>
            <a:endParaRPr lang="sv-SE" dirty="0"/>
          </a:p>
        </p:txBody>
      </p:sp>
      <p:sp>
        <p:nvSpPr>
          <p:cNvPr id="100" name="TextBox 99"/>
          <p:cNvSpPr txBox="1"/>
          <p:nvPr/>
        </p:nvSpPr>
        <p:spPr>
          <a:xfrm>
            <a:off x="4648200" y="5715000"/>
            <a:ext cx="419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Temporal interpolation to impose V(t to t+</a:t>
            </a:r>
            <a:r>
              <a:rPr lang="el-GR" sz="1400" dirty="0" smtClean="0">
                <a:cs typeface="Arial"/>
              </a:rPr>
              <a:t>Δ</a:t>
            </a:r>
            <a:r>
              <a:rPr lang="sv-SE" sz="1400" dirty="0" smtClean="0">
                <a:cs typeface="Arial"/>
              </a:rPr>
              <a:t>t)</a:t>
            </a:r>
            <a:endParaRPr lang="sv-SE" sz="1400" dirty="0"/>
          </a:p>
        </p:txBody>
      </p:sp>
      <p:cxnSp>
        <p:nvCxnSpPr>
          <p:cNvPr id="82" name="Straight Arrow Connector 81"/>
          <p:cNvCxnSpPr/>
          <p:nvPr/>
        </p:nvCxnSpPr>
        <p:spPr>
          <a:xfrm rot="5400000" flipH="1" flipV="1">
            <a:off x="4456906" y="4533106"/>
            <a:ext cx="1752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>
            <a:off x="5334000" y="5410200"/>
            <a:ext cx="29718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4876800" y="37338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V(t)</a:t>
            </a:r>
            <a:endParaRPr lang="sv-SE" sz="1400" dirty="0"/>
          </a:p>
        </p:txBody>
      </p:sp>
      <p:sp>
        <p:nvSpPr>
          <p:cNvPr id="87" name="TextBox 86"/>
          <p:cNvSpPr txBox="1"/>
          <p:nvPr/>
        </p:nvSpPr>
        <p:spPr>
          <a:xfrm>
            <a:off x="8305800" y="52578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time</a:t>
            </a:r>
            <a:endParaRPr lang="sv-SE" sz="1400" dirty="0"/>
          </a:p>
        </p:txBody>
      </p:sp>
      <p:sp>
        <p:nvSpPr>
          <p:cNvPr id="88" name="TextBox 87"/>
          <p:cNvSpPr txBox="1"/>
          <p:nvPr/>
        </p:nvSpPr>
        <p:spPr>
          <a:xfrm>
            <a:off x="5181600" y="540722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>
                <a:latin typeface="Arial" pitchFamily="34" charset="0"/>
                <a:cs typeface="Arial" pitchFamily="34" charset="0"/>
              </a:rPr>
              <a:t>t-N</a:t>
            </a:r>
            <a:r>
              <a:rPr lang="el-GR" sz="1400" dirty="0" smtClean="0">
                <a:latin typeface="Arial" pitchFamily="34" charset="0"/>
                <a:cs typeface="Arial" pitchFamily="34" charset="0"/>
              </a:rPr>
              <a:t>Δ</a:t>
            </a:r>
            <a:r>
              <a:rPr lang="sv-SE" sz="1400" dirty="0" smtClean="0">
                <a:latin typeface="Arial" pitchFamily="34" charset="0"/>
                <a:cs typeface="Arial" pitchFamily="34" charset="0"/>
              </a:rPr>
              <a:t>t</a:t>
            </a:r>
            <a:endParaRPr lang="sv-SE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086600" y="5407223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>
                <a:latin typeface="Arial" pitchFamily="34" charset="0"/>
                <a:cs typeface="Arial" pitchFamily="34" charset="0"/>
              </a:rPr>
              <a:t>t</a:t>
            </a:r>
            <a:endParaRPr lang="sv-SE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467600" y="540722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>
                <a:latin typeface="Arial" pitchFamily="34" charset="0"/>
                <a:cs typeface="Arial" pitchFamily="34" charset="0"/>
              </a:rPr>
              <a:t>t+</a:t>
            </a:r>
            <a:r>
              <a:rPr lang="el-GR" sz="1400" dirty="0" smtClean="0">
                <a:latin typeface="Arial" pitchFamily="34" charset="0"/>
                <a:cs typeface="Arial" pitchFamily="34" charset="0"/>
              </a:rPr>
              <a:t>Δ</a:t>
            </a:r>
            <a:r>
              <a:rPr lang="sv-SE" sz="1400" dirty="0" smtClean="0">
                <a:latin typeface="Arial" pitchFamily="34" charset="0"/>
                <a:cs typeface="Arial" pitchFamily="34" charset="0"/>
              </a:rPr>
              <a:t>t</a:t>
            </a:r>
            <a:endParaRPr lang="sv-SE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Oval 138"/>
          <p:cNvSpPr>
            <a:spLocks noChangeArrowheads="1"/>
          </p:cNvSpPr>
          <p:nvPr/>
        </p:nvSpPr>
        <p:spPr bwMode="auto">
          <a:xfrm>
            <a:off x="5410200" y="5218112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108" name="Oval 138"/>
          <p:cNvSpPr>
            <a:spLocks noChangeArrowheads="1"/>
          </p:cNvSpPr>
          <p:nvPr/>
        </p:nvSpPr>
        <p:spPr bwMode="auto">
          <a:xfrm>
            <a:off x="5562600" y="5065712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109" name="Oval 138"/>
          <p:cNvSpPr>
            <a:spLocks noChangeArrowheads="1"/>
          </p:cNvSpPr>
          <p:nvPr/>
        </p:nvSpPr>
        <p:spPr bwMode="auto">
          <a:xfrm>
            <a:off x="5715000" y="5065712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110" name="Oval 138"/>
          <p:cNvSpPr>
            <a:spLocks noChangeArrowheads="1"/>
          </p:cNvSpPr>
          <p:nvPr/>
        </p:nvSpPr>
        <p:spPr bwMode="auto">
          <a:xfrm>
            <a:off x="5867400" y="4913312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111" name="Oval 138"/>
          <p:cNvSpPr>
            <a:spLocks noChangeArrowheads="1"/>
          </p:cNvSpPr>
          <p:nvPr/>
        </p:nvSpPr>
        <p:spPr bwMode="auto">
          <a:xfrm>
            <a:off x="6019800" y="4724400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112" name="Oval 138"/>
          <p:cNvSpPr>
            <a:spLocks noChangeArrowheads="1"/>
          </p:cNvSpPr>
          <p:nvPr/>
        </p:nvSpPr>
        <p:spPr bwMode="auto">
          <a:xfrm>
            <a:off x="6172200" y="4648200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113" name="Oval 138"/>
          <p:cNvSpPr>
            <a:spLocks noChangeArrowheads="1"/>
          </p:cNvSpPr>
          <p:nvPr/>
        </p:nvSpPr>
        <p:spPr bwMode="auto">
          <a:xfrm>
            <a:off x="6324600" y="4724400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114" name="Oval 138"/>
          <p:cNvSpPr>
            <a:spLocks noChangeArrowheads="1"/>
          </p:cNvSpPr>
          <p:nvPr/>
        </p:nvSpPr>
        <p:spPr bwMode="auto">
          <a:xfrm>
            <a:off x="6477000" y="4456112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115" name="Oval 138"/>
          <p:cNvSpPr>
            <a:spLocks noChangeArrowheads="1"/>
          </p:cNvSpPr>
          <p:nvPr/>
        </p:nvSpPr>
        <p:spPr bwMode="auto">
          <a:xfrm>
            <a:off x="6629400" y="4495800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116" name="Oval 138"/>
          <p:cNvSpPr>
            <a:spLocks noChangeArrowheads="1"/>
          </p:cNvSpPr>
          <p:nvPr/>
        </p:nvSpPr>
        <p:spPr bwMode="auto">
          <a:xfrm>
            <a:off x="6781800" y="4495800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117" name="Oval 138"/>
          <p:cNvSpPr>
            <a:spLocks noChangeArrowheads="1"/>
          </p:cNvSpPr>
          <p:nvPr/>
        </p:nvSpPr>
        <p:spPr bwMode="auto">
          <a:xfrm>
            <a:off x="6934200" y="4343400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118" name="Oval 138"/>
          <p:cNvSpPr>
            <a:spLocks noChangeArrowheads="1"/>
          </p:cNvSpPr>
          <p:nvPr/>
        </p:nvSpPr>
        <p:spPr bwMode="auto">
          <a:xfrm>
            <a:off x="7086600" y="4267200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119" name="Oval 138"/>
          <p:cNvSpPr>
            <a:spLocks noChangeArrowheads="1"/>
          </p:cNvSpPr>
          <p:nvPr/>
        </p:nvSpPr>
        <p:spPr bwMode="auto">
          <a:xfrm>
            <a:off x="7239000" y="4038600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120" name="Oval 138"/>
          <p:cNvSpPr>
            <a:spLocks noChangeArrowheads="1"/>
          </p:cNvSpPr>
          <p:nvPr/>
        </p:nvSpPr>
        <p:spPr bwMode="auto">
          <a:xfrm>
            <a:off x="7391400" y="4191000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cxnSp>
        <p:nvCxnSpPr>
          <p:cNvPr id="130" name="Straight Connector 129"/>
          <p:cNvCxnSpPr>
            <a:endCxn id="142" idx="1"/>
          </p:cNvCxnSpPr>
          <p:nvPr/>
        </p:nvCxnSpPr>
        <p:spPr>
          <a:xfrm flipV="1">
            <a:off x="6400800" y="3046512"/>
            <a:ext cx="762000" cy="148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Oval 138"/>
          <p:cNvSpPr>
            <a:spLocks noChangeArrowheads="1"/>
          </p:cNvSpPr>
          <p:nvPr/>
        </p:nvSpPr>
        <p:spPr bwMode="auto">
          <a:xfrm>
            <a:off x="6629400" y="2551112"/>
            <a:ext cx="109538" cy="115888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6781800" y="237238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Sampled molecular property at each time interval</a:t>
            </a:r>
            <a:endParaRPr lang="sv-SE" sz="1400" dirty="0"/>
          </a:p>
        </p:txBody>
      </p:sp>
      <p:sp>
        <p:nvSpPr>
          <p:cNvPr id="141" name="Rectangle 140"/>
          <p:cNvSpPr/>
          <p:nvPr/>
        </p:nvSpPr>
        <p:spPr>
          <a:xfrm>
            <a:off x="6400800" y="2895600"/>
            <a:ext cx="533400" cy="3810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2" name="TextBox 141"/>
          <p:cNvSpPr txBox="1"/>
          <p:nvPr/>
        </p:nvSpPr>
        <p:spPr>
          <a:xfrm>
            <a:off x="7162800" y="2892623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Interpolation function</a:t>
            </a:r>
            <a:endParaRPr lang="sv-SE" sz="1400" dirty="0"/>
          </a:p>
        </p:txBody>
      </p:sp>
      <p:sp>
        <p:nvSpPr>
          <p:cNvPr id="74" name="Oval 82"/>
          <p:cNvSpPr>
            <a:spLocks noChangeAspect="1" noChangeArrowheads="1"/>
          </p:cNvSpPr>
          <p:nvPr/>
        </p:nvSpPr>
        <p:spPr bwMode="auto">
          <a:xfrm>
            <a:off x="3028730" y="4191000"/>
            <a:ext cx="841448" cy="841486"/>
          </a:xfrm>
          <a:prstGeom prst="ellipse">
            <a:avLst/>
          </a:prstGeom>
          <a:gradFill rotWithShape="1">
            <a:gsLst>
              <a:gs pos="0">
                <a:schemeClr val="bg1">
                  <a:alpha val="53000"/>
                </a:schemeClr>
              </a:gs>
              <a:gs pos="100000">
                <a:srgbClr val="000000">
                  <a:alpha val="57999"/>
                </a:srgbClr>
              </a:gs>
            </a:gsLst>
            <a:path path="rect">
              <a:fillToRect l="50000" t="50000" r="50000" b="50000"/>
            </a:path>
          </a:gradFill>
          <a:ln w="5715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/>
          <a:lstStyle/>
          <a:p>
            <a:pPr algn="l" latinLnBrk="1">
              <a:spcBef>
                <a:spcPct val="0"/>
              </a:spcBef>
            </a:pPr>
            <a:endParaRPr lang="ko-KR" altLang="en-US" sz="1800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Numerical Experiments</a:t>
            </a:r>
            <a:endParaRPr lang="sv-S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 smtClean="0"/>
          </a:p>
          <a:p>
            <a:r>
              <a:rPr lang="en-US" dirty="0" smtClean="0"/>
              <a:t>Determining the Coupling Conditions</a:t>
            </a:r>
          </a:p>
          <a:p>
            <a:endParaRPr lang="en-US" dirty="0" smtClean="0"/>
          </a:p>
          <a:p>
            <a:r>
              <a:rPr lang="en-US" dirty="0" smtClean="0"/>
              <a:t>Verification</a:t>
            </a:r>
          </a:p>
          <a:p>
            <a:endParaRPr lang="en-US" dirty="0" smtClean="0"/>
          </a:p>
          <a:p>
            <a:r>
              <a:rPr lang="en-US" dirty="0" smtClean="0"/>
              <a:t>Moderate-Velocity Flow Simulation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Geometry and Coupling Parameters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 transient </a:t>
            </a:r>
            <a:r>
              <a:rPr lang="en-US" altLang="ko-KR" dirty="0" err="1" smtClean="0"/>
              <a:t>Couette</a:t>
            </a:r>
            <a:r>
              <a:rPr lang="en-US" altLang="ko-KR" dirty="0" smtClean="0"/>
              <a:t> Flow</a:t>
            </a:r>
          </a:p>
          <a:p>
            <a:pPr lvl="1"/>
            <a:r>
              <a:rPr lang="en-US" altLang="ko-KR" dirty="0" smtClean="0"/>
              <a:t>Liquid Argon</a:t>
            </a:r>
          </a:p>
          <a:p>
            <a:pPr lvl="2"/>
            <a:r>
              <a:rPr lang="en-US" altLang="ko-KR" dirty="0" smtClean="0"/>
              <a:t>Characteristic time scale </a:t>
            </a:r>
            <a:r>
              <a:rPr lang="el-GR" altLang="ko-KR" dirty="0" smtClean="0"/>
              <a:t>τ</a:t>
            </a:r>
            <a:r>
              <a:rPr lang="sv-SE" altLang="ko-KR" dirty="0" smtClean="0"/>
              <a:t> </a:t>
            </a:r>
            <a:r>
              <a:rPr lang="en-US" altLang="ko-KR" dirty="0" smtClean="0"/>
              <a:t>= 2.2 × 10</a:t>
            </a:r>
            <a:r>
              <a:rPr lang="en-US" altLang="ko-KR" baseline="30000" dirty="0" smtClean="0"/>
              <a:t>-12</a:t>
            </a:r>
            <a:r>
              <a:rPr lang="en-US" altLang="ko-KR" dirty="0" smtClean="0"/>
              <a:t> sec</a:t>
            </a:r>
          </a:p>
          <a:p>
            <a:pPr lvl="1"/>
            <a:r>
              <a:rPr lang="en-US" altLang="ko-KR" dirty="0" err="1" smtClean="0"/>
              <a:t>Nano</a:t>
            </a:r>
            <a:r>
              <a:rPr lang="en-US" altLang="ko-KR" dirty="0" smtClean="0"/>
              <a:t>-scale channel (52 </a:t>
            </a:r>
            <a:r>
              <a:rPr lang="el-GR" altLang="ko-KR" dirty="0" smtClean="0"/>
              <a:t>σ</a:t>
            </a:r>
            <a:r>
              <a:rPr lang="sv-SE" altLang="ko-KR" dirty="0" smtClean="0"/>
              <a:t> </a:t>
            </a:r>
            <a:r>
              <a:rPr lang="en-US" altLang="ko-KR" dirty="0" smtClean="0"/>
              <a:t>≈ 176Å)</a:t>
            </a:r>
          </a:p>
          <a:p>
            <a:pPr lvl="1"/>
            <a:r>
              <a:rPr lang="en-US" altLang="ko-KR" dirty="0" smtClean="0"/>
              <a:t>Coupling Parameters</a:t>
            </a:r>
          </a:p>
          <a:p>
            <a:pPr lvl="2"/>
            <a:r>
              <a:rPr lang="en-US" altLang="ko-KR" dirty="0" smtClean="0"/>
              <a:t>Sampling duration =</a:t>
            </a:r>
            <a:br>
              <a:rPr lang="en-US" altLang="ko-KR" dirty="0" smtClean="0"/>
            </a:br>
            <a:r>
              <a:rPr lang="en-US" altLang="ko-KR" dirty="0" smtClean="0"/>
              <a:t>Sampling interval = 10 </a:t>
            </a:r>
            <a:r>
              <a:rPr lang="el-GR" altLang="ko-KR" dirty="0" smtClean="0"/>
              <a:t>τ</a:t>
            </a:r>
            <a:endParaRPr lang="sv-SE" altLang="ko-KR" dirty="0" smtClean="0"/>
          </a:p>
          <a:p>
            <a:pPr lvl="2"/>
            <a:r>
              <a:rPr lang="en-US" altLang="ko-KR" dirty="0" smtClean="0"/>
              <a:t>Layer size = 2 </a:t>
            </a:r>
            <a:r>
              <a:rPr lang="el-GR" altLang="ko-KR" dirty="0" smtClean="0"/>
              <a:t>σ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Layer position = 10 </a:t>
            </a:r>
            <a:r>
              <a:rPr lang="el-GR" altLang="ko-KR" dirty="0" smtClean="0"/>
              <a:t>σ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above the bottom wall</a:t>
            </a:r>
          </a:p>
          <a:p>
            <a:pPr lvl="2"/>
            <a:r>
              <a:rPr lang="en-US" altLang="ko-KR" dirty="0" smtClean="0"/>
              <a:t>System’s length = 140 </a:t>
            </a:r>
            <a:r>
              <a:rPr lang="el-GR" altLang="ko-KR" dirty="0" smtClean="0"/>
              <a:t>σ</a:t>
            </a:r>
            <a:endParaRPr lang="en-US" altLang="ko-KR" dirty="0" smtClean="0"/>
          </a:p>
          <a:p>
            <a:pPr lvl="3"/>
            <a:r>
              <a:rPr lang="en-US" altLang="ko-KR" dirty="0" smtClean="0"/>
              <a:t>Solution’s noise within 5% of</a:t>
            </a:r>
            <a:br>
              <a:rPr lang="en-US" altLang="ko-KR" dirty="0" smtClean="0"/>
            </a:br>
            <a:r>
              <a:rPr lang="en-US" altLang="ko-KR" dirty="0" smtClean="0"/>
              <a:t>the macroscopic velocity</a:t>
            </a:r>
          </a:p>
          <a:p>
            <a:endParaRPr lang="en-US" altLang="ko-KR" dirty="0" smtClean="0"/>
          </a:p>
        </p:txBody>
      </p:sp>
      <p:pic>
        <p:nvPicPr>
          <p:cNvPr id="4" name="Picture 4" descr="Couette_Val_Domain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2743200"/>
            <a:ext cx="4343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6"/>
          <p:cNvGrpSpPr/>
          <p:nvPr/>
        </p:nvGrpSpPr>
        <p:grpSpPr>
          <a:xfrm>
            <a:off x="4267200" y="3124200"/>
            <a:ext cx="4648200" cy="2288977"/>
            <a:chOff x="4267200" y="3124200"/>
            <a:chExt cx="4648200" cy="2288977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r="13240"/>
            <a:stretch>
              <a:fillRect/>
            </a:stretch>
          </p:blipFill>
          <p:spPr bwMode="auto">
            <a:xfrm>
              <a:off x="4267200" y="3124200"/>
              <a:ext cx="4648200" cy="198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4267200" y="5105400"/>
              <a:ext cx="4648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dirty="0" smtClean="0"/>
                <a:t>Sampling noise in the molecular domain at rest</a:t>
              </a:r>
              <a:endParaRPr lang="sv-SE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Validation / Verification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Transient </a:t>
            </a:r>
            <a:r>
              <a:rPr lang="en-US" dirty="0" err="1" smtClean="0"/>
              <a:t>Couette</a:t>
            </a:r>
            <a:r>
              <a:rPr lang="en-US" dirty="0" smtClean="0"/>
              <a:t> Flow</a:t>
            </a:r>
          </a:p>
          <a:p>
            <a:pPr lvl="1"/>
            <a:r>
              <a:rPr lang="en-US" dirty="0" smtClean="0"/>
              <a:t>Velocity of upper plate = 1 </a:t>
            </a:r>
            <a:r>
              <a:rPr lang="el-GR" dirty="0" smtClean="0"/>
              <a:t>σ</a:t>
            </a:r>
            <a:r>
              <a:rPr lang="sv-SE" dirty="0" smtClean="0"/>
              <a:t> / </a:t>
            </a:r>
            <a:r>
              <a:rPr lang="el-GR" dirty="0" smtClean="0"/>
              <a:t>τ</a:t>
            </a:r>
            <a:r>
              <a:rPr lang="en-US" dirty="0" smtClean="0"/>
              <a:t> (≈155m/s)</a:t>
            </a:r>
          </a:p>
          <a:p>
            <a:endParaRPr lang="en-US" dirty="0" smtClean="0"/>
          </a:p>
          <a:p>
            <a:endParaRPr lang="sv-SE" dirty="0"/>
          </a:p>
        </p:txBody>
      </p:sp>
      <p:pic>
        <p:nvPicPr>
          <p:cNvPr id="6" name="Picture 40" descr="Flat_Plate_Sol2_New.pd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2133600"/>
            <a:ext cx="4114800" cy="380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Validation / Verification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Oscillating Boundary Problem</a:t>
            </a:r>
          </a:p>
          <a:p>
            <a:pPr lvl="1"/>
            <a:r>
              <a:rPr lang="en-US" dirty="0" smtClean="0"/>
              <a:t>Upper plate oscillating with period = 200 </a:t>
            </a:r>
            <a:r>
              <a:rPr lang="el-GR" dirty="0" smtClean="0"/>
              <a:t>τ</a:t>
            </a:r>
            <a:endParaRPr lang="en-US" dirty="0" smtClean="0"/>
          </a:p>
          <a:p>
            <a:pPr lvl="2"/>
            <a:r>
              <a:rPr lang="en-US" dirty="0" smtClean="0"/>
              <a:t>Solution is noisier due to the lower macroscopic velocity at the sampling layer</a:t>
            </a:r>
          </a:p>
        </p:txBody>
      </p:sp>
      <p:pic>
        <p:nvPicPr>
          <p:cNvPr id="5" name="Picture 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667000"/>
            <a:ext cx="3733800" cy="3352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7" name="Picture 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667000"/>
            <a:ext cx="3810000" cy="3352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Moderate-Velocity Flow Simulations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Sampling Multiple Replicas</a:t>
            </a:r>
          </a:p>
          <a:p>
            <a:pPr lvl="1"/>
            <a:r>
              <a:rPr lang="sv-SE" dirty="0" smtClean="0"/>
              <a:t>Upper Plate Velocity of 0.25</a:t>
            </a:r>
            <a:r>
              <a:rPr lang="el-GR" dirty="0" smtClean="0"/>
              <a:t> σ</a:t>
            </a:r>
            <a:r>
              <a:rPr lang="sv-SE" dirty="0" smtClean="0"/>
              <a:t> / </a:t>
            </a:r>
            <a:r>
              <a:rPr lang="el-GR" dirty="0" smtClean="0"/>
              <a:t>τ</a:t>
            </a:r>
            <a:r>
              <a:rPr lang="en-US" dirty="0" smtClean="0"/>
              <a:t> (≈39 m/s)</a:t>
            </a:r>
            <a:endParaRPr lang="sv-SE" dirty="0"/>
          </a:p>
        </p:txBody>
      </p:sp>
      <p:pic>
        <p:nvPicPr>
          <p:cNvPr id="460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47875"/>
            <a:ext cx="370332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3480" y="2047875"/>
            <a:ext cx="370332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오른쪽 화살표 5"/>
          <p:cNvSpPr/>
          <p:nvPr/>
        </p:nvSpPr>
        <p:spPr>
          <a:xfrm>
            <a:off x="4343400" y="3429000"/>
            <a:ext cx="457200" cy="38100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960120" y="54864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altLang="ko-KR" dirty="0" smtClean="0"/>
              <a:t>Individual Solution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86400" y="54864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altLang="ko-KR" dirty="0" smtClean="0"/>
              <a:t>16 Samples</a:t>
            </a:r>
            <a:endParaRPr lang="ko-KR" altLang="en-US" dirty="0"/>
          </a:p>
        </p:txBody>
      </p:sp>
      <p:pic>
        <p:nvPicPr>
          <p:cNvPr id="9" name="Picture 4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2133600"/>
            <a:ext cx="3657600" cy="314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800600" y="54864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altLang="ko-KR" dirty="0" smtClean="0"/>
              <a:t>Temporal History of Velocity Change</a:t>
            </a:r>
            <a:br>
              <a:rPr lang="sv-SE" altLang="ko-KR" dirty="0" smtClean="0"/>
            </a:br>
            <a:r>
              <a:rPr lang="sv-SE" altLang="ko-KR" dirty="0" smtClean="0"/>
              <a:t>(In the middle of hybrid region)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Moderate-Velocity Flow Simulation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16 Replicas VS 16L Domain</a:t>
            </a:r>
          </a:p>
        </p:txBody>
      </p:sp>
      <p:pic>
        <p:nvPicPr>
          <p:cNvPr id="655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28800"/>
            <a:ext cx="4038600" cy="3643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856171"/>
            <a:ext cx="4124013" cy="3630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800600" y="54864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altLang="ko-KR" dirty="0" smtClean="0"/>
              <a:t>Temporal History of Velocity Change</a:t>
            </a:r>
            <a:br>
              <a:rPr lang="sv-SE" altLang="ko-KR" dirty="0" smtClean="0"/>
            </a:br>
            <a:r>
              <a:rPr lang="sv-SE" altLang="ko-KR" dirty="0" smtClean="0"/>
              <a:t>(In the middle of hybrid region)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5486400"/>
            <a:ext cx="414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altLang="ko-KR" dirty="0" smtClean="0"/>
              <a:t>Solution with 16L in Periodic Direction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Moderate-Velocity Flow Simulation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Multi-point Interpolation in Space</a:t>
            </a: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" y="1981200"/>
            <a:ext cx="370332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28600" y="54864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altLang="ko-KR" dirty="0" smtClean="0"/>
              <a:t>Averaging 9 Vertical Layers</a:t>
            </a:r>
            <a:endParaRPr lang="ko-KR" altLang="en-US" dirty="0"/>
          </a:p>
        </p:txBody>
      </p:sp>
      <p:pic>
        <p:nvPicPr>
          <p:cNvPr id="6451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2127250"/>
            <a:ext cx="3405743" cy="297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800600" y="54864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altLang="ko-KR" dirty="0" smtClean="0"/>
              <a:t>Temporal History of Velocity Change</a:t>
            </a:r>
            <a:br>
              <a:rPr lang="sv-SE" altLang="ko-KR" dirty="0" smtClean="0"/>
            </a:br>
            <a:r>
              <a:rPr lang="sv-SE" altLang="ko-KR" dirty="0" smtClean="0"/>
              <a:t>(In the middle of hybrid region)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Moderate-Velocity Flow Simulation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Multi-point Interpolation in Time</a:t>
            </a:r>
          </a:p>
        </p:txBody>
      </p:sp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81200"/>
            <a:ext cx="370332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" y="54864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altLang="ko-KR" dirty="0" smtClean="0"/>
              <a:t>Linear Fitting of 10 Previous Solutions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00600" y="54864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altLang="ko-KR" dirty="0" smtClean="0"/>
              <a:t>Temporal History of Velocity Change</a:t>
            </a:r>
            <a:br>
              <a:rPr lang="sv-SE" altLang="ko-KR" dirty="0" smtClean="0"/>
            </a:br>
            <a:r>
              <a:rPr lang="sv-SE" altLang="ko-KR" dirty="0" smtClean="0"/>
              <a:t>(In the middle of hybrid region)</a:t>
            </a:r>
            <a:endParaRPr lang="ko-KR" altLang="en-US" dirty="0"/>
          </a:p>
        </p:txBody>
      </p:sp>
      <p:pic>
        <p:nvPicPr>
          <p:cNvPr id="6348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7127" y="2209800"/>
            <a:ext cx="3274873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Moderate-Velocity Flow Simulation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Multi-point Interpolation in Time and Space</a:t>
            </a:r>
          </a:p>
          <a:p>
            <a:pPr lvl="1"/>
            <a:r>
              <a:rPr lang="sv-SE" dirty="0" smtClean="0"/>
              <a:t>(at 0.1 and 0.25)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Concluding Remarks</a:t>
            </a:r>
            <a:endParaRPr lang="sv-S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Concluding Remarks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Concluding Remarks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A hybrid CFD-MD approach is a powerful tool for acquiring higher-resolution solution near the solid interface within</a:t>
            </a:r>
            <a:br>
              <a:rPr lang="en-US" dirty="0" smtClean="0"/>
            </a:br>
            <a:r>
              <a:rPr lang="en-US" dirty="0" smtClean="0"/>
              <a:t>the acceptable computational cost</a:t>
            </a:r>
          </a:p>
          <a:p>
            <a:pPr lvl="4"/>
            <a:endParaRPr lang="en-US" dirty="0" smtClean="0"/>
          </a:p>
          <a:p>
            <a:pPr lvl="1"/>
            <a:r>
              <a:rPr lang="en-US" dirty="0" smtClean="0"/>
              <a:t>For the accurate solution,</a:t>
            </a:r>
          </a:p>
          <a:p>
            <a:pPr lvl="2"/>
            <a:r>
              <a:rPr lang="en-US" dirty="0" smtClean="0"/>
              <a:t>Accuracy of individual MD and CFD solvers</a:t>
            </a:r>
          </a:p>
          <a:p>
            <a:pPr lvl="2"/>
            <a:r>
              <a:rPr lang="en-US" dirty="0" smtClean="0"/>
              <a:t>Spatial accuracy on hybrid boundaries (Hybrid schemes for molecular domain; Suppressing sampling noise)</a:t>
            </a:r>
          </a:p>
          <a:p>
            <a:pPr lvl="1">
              <a:buNone/>
            </a:pPr>
            <a:r>
              <a:rPr lang="en-US" dirty="0" smtClean="0"/>
              <a:t>	should be provided</a:t>
            </a:r>
          </a:p>
          <a:p>
            <a:endParaRPr lang="en-US" dirty="0" smtClean="0"/>
          </a:p>
          <a:p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Concluding Remarks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Researches to suppress the excessive sampling noise</a:t>
            </a:r>
          </a:p>
          <a:p>
            <a:pPr lvl="2"/>
            <a:r>
              <a:rPr lang="en-US" dirty="0" smtClean="0"/>
              <a:t>Determining optimal coupling parameters</a:t>
            </a:r>
          </a:p>
          <a:p>
            <a:pPr lvl="2"/>
            <a:r>
              <a:rPr lang="en-US" dirty="0" smtClean="0"/>
              <a:t>Sampling multiple replicas</a:t>
            </a:r>
          </a:p>
          <a:p>
            <a:pPr lvl="2"/>
            <a:r>
              <a:rPr lang="en-US" dirty="0" smtClean="0"/>
              <a:t>Interpolation on space and time</a:t>
            </a:r>
          </a:p>
          <a:p>
            <a:pPr lvl="4"/>
            <a:endParaRPr lang="en-US" dirty="0" smtClean="0"/>
          </a:p>
          <a:p>
            <a:pPr lvl="1"/>
            <a:r>
              <a:rPr lang="en-US" dirty="0" err="1" smtClean="0"/>
              <a:t>Nano</a:t>
            </a:r>
            <a:r>
              <a:rPr lang="en-US" dirty="0" smtClean="0"/>
              <a:t>-scale flow simulations on</a:t>
            </a:r>
          </a:p>
          <a:p>
            <a:pPr lvl="2"/>
            <a:r>
              <a:rPr lang="en-US" dirty="0" smtClean="0"/>
              <a:t>A sudden-start </a:t>
            </a:r>
            <a:r>
              <a:rPr lang="en-US" dirty="0" err="1" smtClean="0"/>
              <a:t>Couette</a:t>
            </a:r>
            <a:r>
              <a:rPr lang="en-US" dirty="0" smtClean="0"/>
              <a:t> flow and oscillating boundary problem for the validation/verification</a:t>
            </a:r>
          </a:p>
          <a:p>
            <a:pPr lvl="2"/>
            <a:r>
              <a:rPr lang="en-US" dirty="0" smtClean="0"/>
              <a:t>Moderate-velocity flow simulations</a:t>
            </a:r>
          </a:p>
          <a:p>
            <a:pPr lvl="3"/>
            <a:r>
              <a:rPr lang="en-US" dirty="0" smtClean="0"/>
              <a:t>Replica sampling</a:t>
            </a:r>
          </a:p>
          <a:p>
            <a:pPr lvl="3"/>
            <a:r>
              <a:rPr lang="sv-SE" dirty="0" smtClean="0"/>
              <a:t>Spatial/temporal interpolation</a:t>
            </a:r>
          </a:p>
          <a:p>
            <a:pPr lvl="4"/>
            <a:endParaRPr lang="sv-SE" dirty="0" smtClean="0"/>
          </a:p>
          <a:p>
            <a:pPr lvl="1"/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Appendix</a:t>
            </a:r>
            <a:endParaRPr lang="sv-S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Mass Conservation in Artificial Compressibility Formulation</a:t>
            </a:r>
          </a:p>
          <a:p>
            <a:endParaRPr lang="sv-SE" dirty="0" smtClean="0"/>
          </a:p>
          <a:p>
            <a:r>
              <a:rPr lang="sv-SE" dirty="0" smtClean="0"/>
              <a:t>Solutions with 0.1 Non-dimensional Velocity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Appendix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Mass Conservation</a:t>
            </a:r>
          </a:p>
          <a:p>
            <a:pPr lvl="1"/>
            <a:r>
              <a:rPr lang="sv-SE" dirty="0" smtClean="0"/>
              <a:t>Determining the origin of the external force function</a:t>
            </a:r>
          </a:p>
          <a:p>
            <a:pPr lvl="2"/>
            <a:r>
              <a:rPr lang="sv-SE" dirty="0" smtClean="0"/>
              <a:t>The border of molecular domain &lt; Equilibrium point</a:t>
            </a:r>
            <a:br>
              <a:rPr lang="sv-SE" dirty="0" smtClean="0"/>
            </a:br>
            <a:r>
              <a:rPr lang="sv-SE" dirty="0" smtClean="0"/>
              <a:t>&lt; outside the domain</a:t>
            </a:r>
            <a:endParaRPr lang="sv-SE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2438400"/>
            <a:ext cx="464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96"/>
          <p:cNvGrpSpPr/>
          <p:nvPr/>
        </p:nvGrpSpPr>
        <p:grpSpPr>
          <a:xfrm>
            <a:off x="457200" y="2667000"/>
            <a:ext cx="4267200" cy="3581400"/>
            <a:chOff x="0" y="1600200"/>
            <a:chExt cx="5379277" cy="4495800"/>
          </a:xfrm>
        </p:grpSpPr>
        <p:pic>
          <p:nvPicPr>
            <p:cNvPr id="7" name="Picture 191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1600200"/>
              <a:ext cx="4767609" cy="449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 Box 85"/>
            <p:cNvSpPr txBox="1">
              <a:spLocks noChangeArrowheads="1"/>
            </p:cNvSpPr>
            <p:nvPr/>
          </p:nvSpPr>
          <p:spPr bwMode="auto">
            <a:xfrm rot="16200000">
              <a:off x="3910912" y="3537995"/>
              <a:ext cx="1591128" cy="1345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/>
            <a:lstStyle/>
            <a:p>
              <a:pPr algn="l" latinLnBrk="1">
                <a:spcBef>
                  <a:spcPct val="0"/>
                </a:spcBef>
              </a:pPr>
              <a:endParaRPr lang="ko-KR" altLang="en-US" sz="1800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</p:grpSp>
      <p:grpSp>
        <p:nvGrpSpPr>
          <p:cNvPr id="6" name="Group 95"/>
          <p:cNvGrpSpPr/>
          <p:nvPr/>
        </p:nvGrpSpPr>
        <p:grpSpPr>
          <a:xfrm>
            <a:off x="2819400" y="3276600"/>
            <a:ext cx="1927808" cy="2895600"/>
            <a:chOff x="3028730" y="2398776"/>
            <a:chExt cx="2357658" cy="3621024"/>
          </a:xfrm>
        </p:grpSpPr>
        <p:sp>
          <p:nvSpPr>
            <p:cNvPr id="76" name="Oval 82"/>
            <p:cNvSpPr>
              <a:spLocks noChangeAspect="1" noChangeArrowheads="1"/>
            </p:cNvSpPr>
            <p:nvPr/>
          </p:nvSpPr>
          <p:spPr bwMode="auto">
            <a:xfrm>
              <a:off x="3028730" y="3857215"/>
              <a:ext cx="841448" cy="84148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53000"/>
                  </a:schemeClr>
                </a:gs>
                <a:gs pos="100000">
                  <a:srgbClr val="000000">
                    <a:alpha val="57999"/>
                  </a:srgbClr>
                </a:gs>
              </a:gsLst>
              <a:path path="rect">
                <a:fillToRect l="50000" t="50000" r="50000" b="50000"/>
              </a:path>
            </a:gradFill>
            <a:ln w="57150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algn="l" latinLnBrk="1">
                <a:spcBef>
                  <a:spcPct val="0"/>
                </a:spcBef>
              </a:pPr>
              <a:endParaRPr lang="ko-KR" altLang="en-US" sz="1800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pic>
          <p:nvPicPr>
            <p:cNvPr id="77" name="Trapezoid 354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08621" y="2398776"/>
              <a:ext cx="1877767" cy="3621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Group 94"/>
          <p:cNvGrpSpPr/>
          <p:nvPr/>
        </p:nvGrpSpPr>
        <p:grpSpPr>
          <a:xfrm>
            <a:off x="4419600" y="3287904"/>
            <a:ext cx="2218643" cy="2916096"/>
            <a:chOff x="5019675" y="2579688"/>
            <a:chExt cx="2425701" cy="3222625"/>
          </a:xfrm>
        </p:grpSpPr>
        <p:sp>
          <p:nvSpPr>
            <p:cNvPr id="13" name="Rectangle 96"/>
            <p:cNvSpPr>
              <a:spLocks noChangeArrowheads="1"/>
            </p:cNvSpPr>
            <p:nvPr/>
          </p:nvSpPr>
          <p:spPr bwMode="auto">
            <a:xfrm>
              <a:off x="5019675" y="3030538"/>
              <a:ext cx="1081088" cy="395288"/>
            </a:xfrm>
            <a:prstGeom prst="rect">
              <a:avLst/>
            </a:prstGeom>
            <a:gradFill rotWithShape="1">
              <a:gsLst>
                <a:gs pos="0">
                  <a:srgbClr val="000080"/>
                </a:gs>
                <a:gs pos="100000">
                  <a:srgbClr val="CCFF99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4" name="Rectangle 103"/>
            <p:cNvSpPr>
              <a:spLocks noChangeArrowheads="1"/>
            </p:cNvSpPr>
            <p:nvPr/>
          </p:nvSpPr>
          <p:spPr bwMode="auto">
            <a:xfrm>
              <a:off x="5019675" y="4267200"/>
              <a:ext cx="1081088" cy="528638"/>
            </a:xfrm>
            <a:prstGeom prst="rect">
              <a:avLst/>
            </a:prstGeom>
            <a:gradFill rotWithShape="1">
              <a:gsLst>
                <a:gs pos="0">
                  <a:srgbClr val="CCFF99"/>
                </a:gs>
                <a:gs pos="100000">
                  <a:srgbClr val="FF0000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5" name="Rectangle 94"/>
            <p:cNvSpPr>
              <a:spLocks noChangeArrowheads="1"/>
            </p:cNvSpPr>
            <p:nvPr/>
          </p:nvSpPr>
          <p:spPr bwMode="auto">
            <a:xfrm>
              <a:off x="5019675" y="4792663"/>
              <a:ext cx="1081088" cy="1009650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6" name="Rectangle 96"/>
            <p:cNvSpPr>
              <a:spLocks noChangeArrowheads="1"/>
            </p:cNvSpPr>
            <p:nvPr/>
          </p:nvSpPr>
          <p:spPr bwMode="auto">
            <a:xfrm>
              <a:off x="5019675" y="2579688"/>
              <a:ext cx="1081088" cy="450850"/>
            </a:xfrm>
            <a:prstGeom prst="rect">
              <a:avLst/>
            </a:prstGeom>
            <a:solidFill>
              <a:srgbClr val="000080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7" name="Rectangle 103"/>
            <p:cNvSpPr>
              <a:spLocks noChangeArrowheads="1"/>
            </p:cNvSpPr>
            <p:nvPr/>
          </p:nvSpPr>
          <p:spPr bwMode="auto">
            <a:xfrm>
              <a:off x="5019675" y="3425825"/>
              <a:ext cx="1081088" cy="865188"/>
            </a:xfrm>
            <a:prstGeom prst="rect">
              <a:avLst/>
            </a:prstGeom>
            <a:solidFill>
              <a:srgbClr val="CCFF99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5595938" y="3327400"/>
              <a:ext cx="109538" cy="11430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19" name="Oval 107"/>
            <p:cNvSpPr>
              <a:spLocks noChangeArrowheads="1"/>
            </p:cNvSpPr>
            <p:nvPr/>
          </p:nvSpPr>
          <p:spPr bwMode="auto">
            <a:xfrm>
              <a:off x="5157788" y="3768725"/>
              <a:ext cx="107950" cy="11430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0" name="Oval 108"/>
            <p:cNvSpPr>
              <a:spLocks noChangeArrowheads="1"/>
            </p:cNvSpPr>
            <p:nvPr/>
          </p:nvSpPr>
          <p:spPr bwMode="auto">
            <a:xfrm>
              <a:off x="5486400" y="3468688"/>
              <a:ext cx="109538" cy="11430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1" name="Oval 112"/>
            <p:cNvSpPr>
              <a:spLocks noChangeArrowheads="1"/>
            </p:cNvSpPr>
            <p:nvPr/>
          </p:nvSpPr>
          <p:spPr bwMode="auto">
            <a:xfrm>
              <a:off x="5197475" y="3524250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2" name="Oval 113"/>
            <p:cNvSpPr>
              <a:spLocks noChangeArrowheads="1"/>
            </p:cNvSpPr>
            <p:nvPr/>
          </p:nvSpPr>
          <p:spPr bwMode="auto">
            <a:xfrm>
              <a:off x="5816600" y="3913188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3" name="Oval 114"/>
            <p:cNvSpPr>
              <a:spLocks noChangeArrowheads="1"/>
            </p:cNvSpPr>
            <p:nvPr/>
          </p:nvSpPr>
          <p:spPr bwMode="auto">
            <a:xfrm>
              <a:off x="5376863" y="3876675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4" name="Oval 116"/>
            <p:cNvSpPr>
              <a:spLocks noChangeArrowheads="1"/>
            </p:cNvSpPr>
            <p:nvPr/>
          </p:nvSpPr>
          <p:spPr bwMode="auto">
            <a:xfrm>
              <a:off x="5430838" y="4860925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5" name="Oval 117"/>
            <p:cNvSpPr>
              <a:spLocks noChangeArrowheads="1"/>
            </p:cNvSpPr>
            <p:nvPr/>
          </p:nvSpPr>
          <p:spPr bwMode="auto">
            <a:xfrm>
              <a:off x="5897563" y="4508500"/>
              <a:ext cx="109538" cy="11430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6" name="Oval 118"/>
            <p:cNvSpPr>
              <a:spLocks noChangeArrowheads="1"/>
            </p:cNvSpPr>
            <p:nvPr/>
          </p:nvSpPr>
          <p:spPr bwMode="auto">
            <a:xfrm>
              <a:off x="5568950" y="4619625"/>
              <a:ext cx="109538" cy="11430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7" name="Oval 119"/>
            <p:cNvSpPr>
              <a:spLocks noChangeArrowheads="1"/>
            </p:cNvSpPr>
            <p:nvPr/>
          </p:nvSpPr>
          <p:spPr bwMode="auto">
            <a:xfrm>
              <a:off x="5678488" y="4927600"/>
              <a:ext cx="111125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8" name="Oval 122"/>
            <p:cNvSpPr>
              <a:spLocks noChangeArrowheads="1"/>
            </p:cNvSpPr>
            <p:nvPr/>
          </p:nvSpPr>
          <p:spPr bwMode="auto">
            <a:xfrm>
              <a:off x="5307013" y="5487988"/>
              <a:ext cx="111125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29" name="Oval 123"/>
            <p:cNvSpPr>
              <a:spLocks noChangeArrowheads="1"/>
            </p:cNvSpPr>
            <p:nvPr/>
          </p:nvSpPr>
          <p:spPr bwMode="auto">
            <a:xfrm>
              <a:off x="5157788" y="5562600"/>
              <a:ext cx="107950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30" name="Oval 124"/>
            <p:cNvSpPr>
              <a:spLocks noChangeArrowheads="1"/>
            </p:cNvSpPr>
            <p:nvPr/>
          </p:nvSpPr>
          <p:spPr bwMode="auto">
            <a:xfrm>
              <a:off x="5678488" y="5410200"/>
              <a:ext cx="111125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31" name="Oval 128"/>
            <p:cNvSpPr>
              <a:spLocks noChangeArrowheads="1"/>
            </p:cNvSpPr>
            <p:nvPr/>
          </p:nvSpPr>
          <p:spPr bwMode="auto">
            <a:xfrm>
              <a:off x="5526088" y="3921125"/>
              <a:ext cx="111125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32" name="Oval 129"/>
            <p:cNvSpPr>
              <a:spLocks noChangeArrowheads="1"/>
            </p:cNvSpPr>
            <p:nvPr/>
          </p:nvSpPr>
          <p:spPr bwMode="auto">
            <a:xfrm>
              <a:off x="5389563" y="3657600"/>
              <a:ext cx="111125" cy="11430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33" name="Oval 132"/>
            <p:cNvSpPr>
              <a:spLocks noChangeArrowheads="1"/>
            </p:cNvSpPr>
            <p:nvPr/>
          </p:nvSpPr>
          <p:spPr bwMode="auto">
            <a:xfrm>
              <a:off x="5116513" y="5043488"/>
              <a:ext cx="109538" cy="11430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34" name="Oval 133"/>
            <p:cNvSpPr>
              <a:spLocks noChangeArrowheads="1"/>
            </p:cNvSpPr>
            <p:nvPr/>
          </p:nvSpPr>
          <p:spPr bwMode="auto">
            <a:xfrm>
              <a:off x="5692775" y="4460875"/>
              <a:ext cx="109538" cy="11430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35" name="Oval 134"/>
            <p:cNvSpPr>
              <a:spLocks noChangeArrowheads="1"/>
            </p:cNvSpPr>
            <p:nvPr/>
          </p:nvSpPr>
          <p:spPr bwMode="auto">
            <a:xfrm>
              <a:off x="5857875" y="4846638"/>
              <a:ext cx="109538" cy="11430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36" name="Oval 135"/>
            <p:cNvSpPr>
              <a:spLocks noChangeArrowheads="1"/>
            </p:cNvSpPr>
            <p:nvPr/>
          </p:nvSpPr>
          <p:spPr bwMode="auto">
            <a:xfrm>
              <a:off x="5967413" y="5080000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37" name="Oval 136"/>
            <p:cNvSpPr>
              <a:spLocks noChangeArrowheads="1"/>
            </p:cNvSpPr>
            <p:nvPr/>
          </p:nvSpPr>
          <p:spPr bwMode="auto">
            <a:xfrm>
              <a:off x="5418138" y="5154613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38" name="Oval 138"/>
            <p:cNvSpPr>
              <a:spLocks noChangeArrowheads="1"/>
            </p:cNvSpPr>
            <p:nvPr/>
          </p:nvSpPr>
          <p:spPr bwMode="auto">
            <a:xfrm>
              <a:off x="5802313" y="5637213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39" name="Oval 139"/>
            <p:cNvSpPr>
              <a:spLocks noChangeArrowheads="1"/>
            </p:cNvSpPr>
            <p:nvPr/>
          </p:nvSpPr>
          <p:spPr bwMode="auto">
            <a:xfrm>
              <a:off x="5418138" y="5599113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40" name="Text Box 96"/>
            <p:cNvSpPr txBox="1">
              <a:spLocks noChangeArrowheads="1"/>
            </p:cNvSpPr>
            <p:nvPr/>
          </p:nvSpPr>
          <p:spPr bwMode="auto">
            <a:xfrm>
              <a:off x="6091238" y="2619741"/>
              <a:ext cx="1354138" cy="42825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defTabSz="1279525" latinLnBrk="1">
                <a:lnSpc>
                  <a:spcPts val="575"/>
                </a:lnSpc>
              </a:pPr>
              <a:r>
                <a:rPr lang="en-US" altLang="ko-KR" sz="1400" b="1" dirty="0" smtClean="0">
                  <a:solidFill>
                    <a:schemeClr val="tx1"/>
                  </a:solidFill>
                  <a:effectLst/>
                  <a:cs typeface="Arial" charset="0"/>
                </a:rPr>
                <a:t>External</a:t>
              </a:r>
            </a:p>
            <a:p>
              <a:pPr algn="l" defTabSz="1279525" latinLnBrk="1">
                <a:lnSpc>
                  <a:spcPts val="575"/>
                </a:lnSpc>
              </a:pPr>
              <a:endParaRPr lang="en-US" altLang="ko-KR" sz="1400" b="1" dirty="0" smtClean="0">
                <a:cs typeface="Arial" charset="0"/>
              </a:endParaRPr>
            </a:p>
            <a:p>
              <a:pPr algn="l" defTabSz="1279525" latinLnBrk="1">
                <a:lnSpc>
                  <a:spcPts val="575"/>
                </a:lnSpc>
              </a:pPr>
              <a:endParaRPr lang="en-US" altLang="ko-KR" sz="1400" b="1" dirty="0" smtClean="0">
                <a:solidFill>
                  <a:schemeClr val="tx1"/>
                </a:solidFill>
                <a:effectLst/>
                <a:cs typeface="Arial" charset="0"/>
              </a:endParaRPr>
            </a:p>
            <a:p>
              <a:pPr algn="l" defTabSz="1279525" latinLnBrk="1">
                <a:lnSpc>
                  <a:spcPts val="575"/>
                </a:lnSpc>
              </a:pPr>
              <a:r>
                <a:rPr lang="en-US" altLang="ko-KR" sz="1400" b="1" dirty="0" smtClean="0">
                  <a:solidFill>
                    <a:schemeClr val="tx1"/>
                  </a:solidFill>
                  <a:effectLst/>
                  <a:cs typeface="Arial" charset="0"/>
                </a:rPr>
                <a:t>Force</a:t>
              </a:r>
              <a:endParaRPr lang="en-US" altLang="ko-KR" sz="1400" b="1" dirty="0">
                <a:solidFill>
                  <a:schemeClr val="tx1"/>
                </a:solidFill>
                <a:effectLst/>
                <a:cs typeface="Arial" charset="0"/>
              </a:endParaRPr>
            </a:p>
          </p:txBody>
        </p:sp>
        <p:sp>
          <p:nvSpPr>
            <p:cNvPr id="41" name="Text Box 97"/>
            <p:cNvSpPr txBox="1">
              <a:spLocks noChangeArrowheads="1"/>
            </p:cNvSpPr>
            <p:nvPr/>
          </p:nvSpPr>
          <p:spPr bwMode="auto">
            <a:xfrm>
              <a:off x="6089650" y="3078163"/>
              <a:ext cx="11938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defTabSz="1279525" latinLnBrk="1"/>
              <a:r>
                <a:rPr lang="en-US" altLang="ko-KR" sz="1400" b="1" dirty="0">
                  <a:solidFill>
                    <a:schemeClr val="tx1"/>
                  </a:solidFill>
                  <a:effectLst/>
                  <a:cs typeface="Arial" charset="0"/>
                </a:rPr>
                <a:t>Buffer</a:t>
              </a:r>
            </a:p>
          </p:txBody>
        </p:sp>
        <p:sp>
          <p:nvSpPr>
            <p:cNvPr id="42" name="Text Box 98"/>
            <p:cNvSpPr txBox="1">
              <a:spLocks noChangeArrowheads="1"/>
            </p:cNvSpPr>
            <p:nvPr/>
          </p:nvSpPr>
          <p:spPr bwMode="auto">
            <a:xfrm>
              <a:off x="6096000" y="3543300"/>
              <a:ext cx="1193800" cy="6477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defTabSz="1279525" latinLnBrk="1">
                <a:lnSpc>
                  <a:spcPts val="875"/>
                </a:lnSpc>
              </a:pPr>
              <a:r>
                <a:rPr lang="en-US" altLang="ko-KR" sz="1400" b="1" dirty="0">
                  <a:solidFill>
                    <a:schemeClr val="tx1"/>
                  </a:solidFill>
                  <a:effectLst/>
                  <a:cs typeface="Arial" charset="0"/>
                </a:rPr>
                <a:t>CFD</a:t>
              </a:r>
              <a:br>
                <a:rPr lang="en-US" altLang="ko-KR" sz="1400" b="1" dirty="0">
                  <a:solidFill>
                    <a:schemeClr val="tx1"/>
                  </a:solidFill>
                  <a:effectLst/>
                  <a:cs typeface="Arial" charset="0"/>
                </a:rPr>
              </a:br>
              <a:r>
                <a:rPr lang="en-US" altLang="ko-KR" sz="1400" b="1" dirty="0">
                  <a:solidFill>
                    <a:schemeClr val="tx1"/>
                  </a:solidFill>
                  <a:effectLst/>
                  <a:cs typeface="Arial" charset="0"/>
                </a:rPr>
                <a:t/>
              </a:r>
              <a:br>
                <a:rPr lang="en-US" altLang="ko-KR" sz="1400" b="1" dirty="0">
                  <a:solidFill>
                    <a:schemeClr val="tx1"/>
                  </a:solidFill>
                  <a:effectLst/>
                  <a:cs typeface="Arial" charset="0"/>
                </a:rPr>
              </a:br>
              <a:r>
                <a:rPr lang="en-US" altLang="ko-KR" sz="1400" b="1" dirty="0">
                  <a:solidFill>
                    <a:schemeClr val="tx1"/>
                  </a:solidFill>
                  <a:effectLst/>
                  <a:cs typeface="Arial" charset="0"/>
                </a:rPr>
                <a:t>to</a:t>
              </a:r>
              <a:br>
                <a:rPr lang="en-US" altLang="ko-KR" sz="1400" b="1" dirty="0">
                  <a:solidFill>
                    <a:schemeClr val="tx1"/>
                  </a:solidFill>
                  <a:effectLst/>
                  <a:cs typeface="Arial" charset="0"/>
                </a:rPr>
              </a:br>
              <a:r>
                <a:rPr lang="en-US" altLang="ko-KR" sz="1400" b="1" dirty="0">
                  <a:solidFill>
                    <a:schemeClr val="tx1"/>
                  </a:solidFill>
                  <a:effectLst/>
                  <a:cs typeface="Arial" charset="0"/>
                </a:rPr>
                <a:t/>
              </a:r>
              <a:br>
                <a:rPr lang="en-US" altLang="ko-KR" sz="1400" b="1" dirty="0">
                  <a:solidFill>
                    <a:schemeClr val="tx1"/>
                  </a:solidFill>
                  <a:effectLst/>
                  <a:cs typeface="Arial" charset="0"/>
                </a:rPr>
              </a:br>
              <a:r>
                <a:rPr lang="en-US" altLang="ko-KR" sz="1400" b="1" dirty="0">
                  <a:solidFill>
                    <a:schemeClr val="tx1"/>
                  </a:solidFill>
                  <a:effectLst/>
                  <a:cs typeface="Arial" charset="0"/>
                </a:rPr>
                <a:t>MD</a:t>
              </a:r>
            </a:p>
          </p:txBody>
        </p:sp>
        <p:sp>
          <p:nvSpPr>
            <p:cNvPr id="43" name="Text Box 99"/>
            <p:cNvSpPr txBox="1">
              <a:spLocks noChangeArrowheads="1"/>
            </p:cNvSpPr>
            <p:nvPr/>
          </p:nvSpPr>
          <p:spPr bwMode="auto">
            <a:xfrm>
              <a:off x="6089650" y="4375150"/>
              <a:ext cx="11938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defTabSz="1279525" latinLnBrk="1"/>
              <a:r>
                <a:rPr lang="en-US" altLang="ko-KR" sz="1400" b="1">
                  <a:solidFill>
                    <a:schemeClr val="tx1"/>
                  </a:solidFill>
                  <a:effectLst/>
                  <a:cs typeface="Arial" charset="0"/>
                </a:rPr>
                <a:t>Buffer</a:t>
              </a:r>
            </a:p>
          </p:txBody>
        </p:sp>
        <p:sp>
          <p:nvSpPr>
            <p:cNvPr id="44" name="Text Box 100"/>
            <p:cNvSpPr txBox="1">
              <a:spLocks noChangeArrowheads="1"/>
            </p:cNvSpPr>
            <p:nvPr/>
          </p:nvSpPr>
          <p:spPr bwMode="auto">
            <a:xfrm>
              <a:off x="6089650" y="4983163"/>
              <a:ext cx="1193800" cy="669414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defTabSz="1279525" latinLnBrk="1">
                <a:lnSpc>
                  <a:spcPts val="875"/>
                </a:lnSpc>
              </a:pPr>
              <a:r>
                <a:rPr lang="en-US" altLang="ko-KR" sz="1400" b="1" dirty="0" smtClean="0">
                  <a:solidFill>
                    <a:schemeClr val="tx1"/>
                  </a:solidFill>
                  <a:effectLst/>
                  <a:cs typeface="Arial" charset="0"/>
                </a:rPr>
                <a:t>MD</a:t>
              </a:r>
            </a:p>
            <a:p>
              <a:pPr algn="l" defTabSz="1279525" latinLnBrk="1">
                <a:lnSpc>
                  <a:spcPts val="875"/>
                </a:lnSpc>
              </a:pPr>
              <a:r>
                <a:rPr lang="en-US" altLang="ko-KR" sz="1400" b="1" dirty="0" smtClean="0">
                  <a:solidFill>
                    <a:schemeClr val="tx1"/>
                  </a:solidFill>
                  <a:effectLst/>
                  <a:cs typeface="Arial" charset="0"/>
                </a:rPr>
                <a:t> </a:t>
              </a:r>
              <a:endParaRPr lang="en-US" altLang="ko-KR" sz="1400" b="1" dirty="0">
                <a:solidFill>
                  <a:schemeClr val="tx1"/>
                </a:solidFill>
                <a:effectLst/>
                <a:cs typeface="Arial" charset="0"/>
              </a:endParaRPr>
            </a:p>
            <a:p>
              <a:pPr algn="l" defTabSz="1279525" latinLnBrk="1">
                <a:lnSpc>
                  <a:spcPts val="875"/>
                </a:lnSpc>
              </a:pPr>
              <a:r>
                <a:rPr lang="en-US" altLang="ko-KR" sz="1400" b="1" dirty="0" smtClean="0">
                  <a:solidFill>
                    <a:schemeClr val="tx1"/>
                  </a:solidFill>
                  <a:effectLst/>
                  <a:cs typeface="Arial" charset="0"/>
                </a:rPr>
                <a:t>to</a:t>
              </a:r>
            </a:p>
            <a:p>
              <a:pPr algn="l" defTabSz="1279525" latinLnBrk="1">
                <a:lnSpc>
                  <a:spcPts val="875"/>
                </a:lnSpc>
              </a:pPr>
              <a:r>
                <a:rPr lang="en-US" altLang="ko-KR" sz="1400" b="1" dirty="0" smtClean="0">
                  <a:solidFill>
                    <a:schemeClr val="tx1"/>
                  </a:solidFill>
                  <a:effectLst/>
                  <a:cs typeface="Arial" charset="0"/>
                </a:rPr>
                <a:t> </a:t>
              </a:r>
              <a:endParaRPr lang="en-US" altLang="ko-KR" sz="1400" b="1" dirty="0">
                <a:solidFill>
                  <a:schemeClr val="tx1"/>
                </a:solidFill>
                <a:effectLst/>
                <a:cs typeface="Arial" charset="0"/>
              </a:endParaRPr>
            </a:p>
            <a:p>
              <a:pPr algn="l" defTabSz="1279525" latinLnBrk="1">
                <a:lnSpc>
                  <a:spcPts val="875"/>
                </a:lnSpc>
              </a:pPr>
              <a:r>
                <a:rPr lang="en-US" altLang="ko-KR" sz="1400" b="1" dirty="0">
                  <a:solidFill>
                    <a:schemeClr val="tx1"/>
                  </a:solidFill>
                  <a:effectLst/>
                  <a:cs typeface="Arial" charset="0"/>
                </a:rPr>
                <a:t>CFD</a:t>
              </a:r>
            </a:p>
          </p:txBody>
        </p:sp>
        <p:sp>
          <p:nvSpPr>
            <p:cNvPr id="45" name="Oval 128"/>
            <p:cNvSpPr>
              <a:spLocks noChangeArrowheads="1"/>
            </p:cNvSpPr>
            <p:nvPr/>
          </p:nvSpPr>
          <p:spPr bwMode="auto">
            <a:xfrm>
              <a:off x="5678488" y="4267200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46" name="Oval 128"/>
            <p:cNvSpPr>
              <a:spLocks noChangeArrowheads="1"/>
            </p:cNvSpPr>
            <p:nvPr/>
          </p:nvSpPr>
          <p:spPr bwMode="auto">
            <a:xfrm>
              <a:off x="5595938" y="3716338"/>
              <a:ext cx="111125" cy="11430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47" name="Oval 128"/>
            <p:cNvSpPr>
              <a:spLocks noChangeArrowheads="1"/>
            </p:cNvSpPr>
            <p:nvPr/>
          </p:nvSpPr>
          <p:spPr bwMode="auto">
            <a:xfrm>
              <a:off x="5265738" y="3079750"/>
              <a:ext cx="111125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48" name="Oval 128"/>
            <p:cNvSpPr>
              <a:spLocks noChangeArrowheads="1"/>
            </p:cNvSpPr>
            <p:nvPr/>
          </p:nvSpPr>
          <p:spPr bwMode="auto">
            <a:xfrm>
              <a:off x="5842000" y="3128963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50" name="Oval 116"/>
            <p:cNvSpPr>
              <a:spLocks noChangeArrowheads="1"/>
            </p:cNvSpPr>
            <p:nvPr/>
          </p:nvSpPr>
          <p:spPr bwMode="auto">
            <a:xfrm>
              <a:off x="5226050" y="4960938"/>
              <a:ext cx="109538" cy="11430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51" name="Oval 116"/>
            <p:cNvSpPr>
              <a:spLocks noChangeArrowheads="1"/>
            </p:cNvSpPr>
            <p:nvPr/>
          </p:nvSpPr>
          <p:spPr bwMode="auto">
            <a:xfrm>
              <a:off x="5527675" y="4992688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52" name="Oval 116"/>
            <p:cNvSpPr>
              <a:spLocks noChangeArrowheads="1"/>
            </p:cNvSpPr>
            <p:nvPr/>
          </p:nvSpPr>
          <p:spPr bwMode="auto">
            <a:xfrm>
              <a:off x="5554663" y="5291138"/>
              <a:ext cx="109538" cy="11430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53" name="Oval 116"/>
            <p:cNvSpPr>
              <a:spLocks noChangeArrowheads="1"/>
            </p:cNvSpPr>
            <p:nvPr/>
          </p:nvSpPr>
          <p:spPr bwMode="auto">
            <a:xfrm>
              <a:off x="5856288" y="5389563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54" name="Oval 116"/>
            <p:cNvSpPr>
              <a:spLocks noChangeArrowheads="1"/>
            </p:cNvSpPr>
            <p:nvPr/>
          </p:nvSpPr>
          <p:spPr bwMode="auto">
            <a:xfrm>
              <a:off x="5938838" y="5537200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55" name="Oval 116"/>
            <p:cNvSpPr>
              <a:spLocks noChangeArrowheads="1"/>
            </p:cNvSpPr>
            <p:nvPr/>
          </p:nvSpPr>
          <p:spPr bwMode="auto">
            <a:xfrm>
              <a:off x="5842000" y="5208588"/>
              <a:ext cx="109538" cy="11430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56" name="Oval 116"/>
            <p:cNvSpPr>
              <a:spLocks noChangeArrowheads="1"/>
            </p:cNvSpPr>
            <p:nvPr/>
          </p:nvSpPr>
          <p:spPr bwMode="auto">
            <a:xfrm>
              <a:off x="5116513" y="4713288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57" name="Oval 116"/>
            <p:cNvSpPr>
              <a:spLocks noChangeArrowheads="1"/>
            </p:cNvSpPr>
            <p:nvPr/>
          </p:nvSpPr>
          <p:spPr bwMode="auto">
            <a:xfrm>
              <a:off x="5938838" y="4664075"/>
              <a:ext cx="109538" cy="11430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58" name="Oval 116"/>
            <p:cNvSpPr>
              <a:spLocks noChangeArrowheads="1"/>
            </p:cNvSpPr>
            <p:nvPr/>
          </p:nvSpPr>
          <p:spPr bwMode="auto">
            <a:xfrm>
              <a:off x="5637213" y="4762500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59" name="Oval 116"/>
            <p:cNvSpPr>
              <a:spLocks noChangeArrowheads="1"/>
            </p:cNvSpPr>
            <p:nvPr/>
          </p:nvSpPr>
          <p:spPr bwMode="auto">
            <a:xfrm>
              <a:off x="5513388" y="4367213"/>
              <a:ext cx="109538" cy="11430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0" name="Oval 116"/>
            <p:cNvSpPr>
              <a:spLocks noChangeArrowheads="1"/>
            </p:cNvSpPr>
            <p:nvPr/>
          </p:nvSpPr>
          <p:spPr bwMode="auto">
            <a:xfrm>
              <a:off x="5348288" y="4119563"/>
              <a:ext cx="111125" cy="11430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1" name="Oval 116"/>
            <p:cNvSpPr>
              <a:spLocks noChangeArrowheads="1"/>
            </p:cNvSpPr>
            <p:nvPr/>
          </p:nvSpPr>
          <p:spPr bwMode="auto">
            <a:xfrm>
              <a:off x="5527675" y="4168775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2" name="Oval 116"/>
            <p:cNvSpPr>
              <a:spLocks noChangeArrowheads="1"/>
            </p:cNvSpPr>
            <p:nvPr/>
          </p:nvSpPr>
          <p:spPr bwMode="auto">
            <a:xfrm>
              <a:off x="5143500" y="4267200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3" name="Oval 116"/>
            <p:cNvSpPr>
              <a:spLocks noChangeArrowheads="1"/>
            </p:cNvSpPr>
            <p:nvPr/>
          </p:nvSpPr>
          <p:spPr bwMode="auto">
            <a:xfrm>
              <a:off x="5226050" y="4498975"/>
              <a:ext cx="109538" cy="11430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4" name="Oval 116"/>
            <p:cNvSpPr>
              <a:spLocks noChangeArrowheads="1"/>
            </p:cNvSpPr>
            <p:nvPr/>
          </p:nvSpPr>
          <p:spPr bwMode="auto">
            <a:xfrm>
              <a:off x="5157788" y="5291138"/>
              <a:ext cx="107950" cy="11430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5" name="Oval 116"/>
            <p:cNvSpPr>
              <a:spLocks noChangeArrowheads="1"/>
            </p:cNvSpPr>
            <p:nvPr/>
          </p:nvSpPr>
          <p:spPr bwMode="auto">
            <a:xfrm>
              <a:off x="5564188" y="2988245"/>
              <a:ext cx="111125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6" name="Oval 121"/>
            <p:cNvSpPr>
              <a:spLocks noChangeArrowheads="1"/>
            </p:cNvSpPr>
            <p:nvPr/>
          </p:nvSpPr>
          <p:spPr bwMode="auto">
            <a:xfrm>
              <a:off x="5118100" y="3287713"/>
              <a:ext cx="111125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7" name="Oval 115"/>
            <p:cNvSpPr>
              <a:spLocks noChangeArrowheads="1"/>
            </p:cNvSpPr>
            <p:nvPr/>
          </p:nvSpPr>
          <p:spPr bwMode="auto">
            <a:xfrm>
              <a:off x="5849938" y="3387725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8" name="Oval 116"/>
            <p:cNvSpPr>
              <a:spLocks noChangeArrowheads="1"/>
            </p:cNvSpPr>
            <p:nvPr/>
          </p:nvSpPr>
          <p:spPr bwMode="auto">
            <a:xfrm>
              <a:off x="5416550" y="3238500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69" name="Oval 116"/>
            <p:cNvSpPr>
              <a:spLocks noChangeArrowheads="1"/>
            </p:cNvSpPr>
            <p:nvPr/>
          </p:nvSpPr>
          <p:spPr bwMode="auto">
            <a:xfrm>
              <a:off x="5700713" y="3535363"/>
              <a:ext cx="111125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70" name="Oval 128"/>
            <p:cNvSpPr>
              <a:spLocks noChangeArrowheads="1"/>
            </p:cNvSpPr>
            <p:nvPr/>
          </p:nvSpPr>
          <p:spPr bwMode="auto">
            <a:xfrm>
              <a:off x="5118100" y="4030663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71" name="Oval 137"/>
            <p:cNvSpPr>
              <a:spLocks noChangeArrowheads="1"/>
            </p:cNvSpPr>
            <p:nvPr/>
          </p:nvSpPr>
          <p:spPr bwMode="auto">
            <a:xfrm>
              <a:off x="5900738" y="3733800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72" name="Oval 120"/>
            <p:cNvSpPr>
              <a:spLocks noChangeArrowheads="1"/>
            </p:cNvSpPr>
            <p:nvPr/>
          </p:nvSpPr>
          <p:spPr bwMode="auto">
            <a:xfrm>
              <a:off x="5843588" y="4130675"/>
              <a:ext cx="109538" cy="11430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73" name="Oval 116"/>
            <p:cNvSpPr>
              <a:spLocks noChangeArrowheads="1"/>
            </p:cNvSpPr>
            <p:nvPr/>
          </p:nvSpPr>
          <p:spPr bwMode="auto">
            <a:xfrm>
              <a:off x="5537200" y="3586163"/>
              <a:ext cx="109538" cy="11430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  <p:sp>
          <p:nvSpPr>
            <p:cNvPr id="74" name="Oval 116"/>
            <p:cNvSpPr>
              <a:spLocks noChangeArrowheads="1"/>
            </p:cNvSpPr>
            <p:nvPr/>
          </p:nvSpPr>
          <p:spPr bwMode="auto">
            <a:xfrm>
              <a:off x="5316538" y="4376738"/>
              <a:ext cx="109538" cy="115888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1279525" latinLnBrk="1"/>
              <a:endParaRPr lang="ko-KR" altLang="en-US" sz="1800" b="1">
                <a:solidFill>
                  <a:schemeClr val="tx1"/>
                </a:solidFill>
                <a:effectLst/>
                <a:latin typeface="Gulim" pitchFamily="50" charset="-127"/>
              </a:endParaRPr>
            </a:p>
          </p:txBody>
        </p:sp>
      </p:grpSp>
      <p:sp>
        <p:nvSpPr>
          <p:cNvPr id="87" name="Oval 116"/>
          <p:cNvSpPr>
            <a:spLocks noChangeArrowheads="1"/>
          </p:cNvSpPr>
          <p:nvPr/>
        </p:nvSpPr>
        <p:spPr bwMode="auto">
          <a:xfrm>
            <a:off x="5062230" y="3352800"/>
            <a:ext cx="101639" cy="104865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sp>
        <p:nvSpPr>
          <p:cNvPr id="88" name="Oval 116"/>
          <p:cNvSpPr>
            <a:spLocks noChangeArrowheads="1"/>
          </p:cNvSpPr>
          <p:nvPr/>
        </p:nvSpPr>
        <p:spPr bwMode="auto">
          <a:xfrm>
            <a:off x="4495800" y="3705135"/>
            <a:ext cx="101639" cy="104865"/>
          </a:xfrm>
          <a:prstGeom prst="ellipse">
            <a:avLst/>
          </a:prstGeom>
          <a:solidFill>
            <a:srgbClr val="3366FF"/>
          </a:solidFill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1279525" latinLnBrk="1"/>
            <a:endParaRPr lang="ko-KR" altLang="en-US" sz="1800" b="1">
              <a:solidFill>
                <a:schemeClr val="tx1"/>
              </a:solidFill>
              <a:effectLst/>
              <a:latin typeface="Gulim" pitchFamily="50" charset="-127"/>
            </a:endParaRPr>
          </a:p>
        </p:txBody>
      </p:sp>
      <p:grpSp>
        <p:nvGrpSpPr>
          <p:cNvPr id="10" name="Group 96"/>
          <p:cNvGrpSpPr/>
          <p:nvPr/>
        </p:nvGrpSpPr>
        <p:grpSpPr>
          <a:xfrm>
            <a:off x="6324600" y="3124200"/>
            <a:ext cx="3276600" cy="941832"/>
            <a:chOff x="6705600" y="2895600"/>
            <a:chExt cx="3276600" cy="941832"/>
          </a:xfrm>
        </p:grpSpPr>
        <p:sp>
          <p:nvSpPr>
            <p:cNvPr id="89" name="Arc 88"/>
            <p:cNvSpPr/>
            <p:nvPr/>
          </p:nvSpPr>
          <p:spPr>
            <a:xfrm flipH="1">
              <a:off x="6934200" y="3075432"/>
              <a:ext cx="3048000" cy="762000"/>
            </a:xfrm>
            <a:prstGeom prst="arc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1" name="Group 90"/>
            <p:cNvGrpSpPr/>
            <p:nvPr/>
          </p:nvGrpSpPr>
          <p:grpSpPr>
            <a:xfrm>
              <a:off x="6705600" y="2895600"/>
              <a:ext cx="1981200" cy="762000"/>
              <a:chOff x="6705600" y="2895600"/>
              <a:chExt cx="1981200" cy="762000"/>
            </a:xfrm>
          </p:grpSpPr>
          <p:cxnSp>
            <p:nvCxnSpPr>
              <p:cNvPr id="79" name="Straight Arrow Connector 78"/>
              <p:cNvCxnSpPr/>
              <p:nvPr/>
            </p:nvCxnSpPr>
            <p:spPr>
              <a:xfrm rot="5400000">
                <a:off x="6704409" y="3276203"/>
                <a:ext cx="457994" cy="1588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Arrow Connector 80"/>
              <p:cNvCxnSpPr/>
              <p:nvPr/>
            </p:nvCxnSpPr>
            <p:spPr>
              <a:xfrm>
                <a:off x="6934200" y="3048000"/>
                <a:ext cx="1600200" cy="1588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TextBox 81"/>
              <p:cNvSpPr txBox="1"/>
              <p:nvPr/>
            </p:nvSpPr>
            <p:spPr>
              <a:xfrm>
                <a:off x="6705600" y="3349823"/>
                <a:ext cx="228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400" dirty="0" smtClean="0"/>
                  <a:t>y</a:t>
                </a:r>
                <a:endParaRPr lang="sv-SE" sz="1400" dirty="0"/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8458200" y="2895600"/>
                <a:ext cx="228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400" dirty="0" smtClean="0"/>
                  <a:t>F</a:t>
                </a:r>
                <a:endParaRPr lang="sv-SE" sz="1400" dirty="0"/>
              </a:p>
            </p:txBody>
          </p:sp>
        </p:grpSp>
      </p:grpSp>
      <p:grpSp>
        <p:nvGrpSpPr>
          <p:cNvPr id="12" name="Group 97"/>
          <p:cNvGrpSpPr/>
          <p:nvPr/>
        </p:nvGrpSpPr>
        <p:grpSpPr>
          <a:xfrm>
            <a:off x="6324600" y="3553968"/>
            <a:ext cx="3276600" cy="941832"/>
            <a:chOff x="6705600" y="2895600"/>
            <a:chExt cx="3276600" cy="941832"/>
          </a:xfrm>
        </p:grpSpPr>
        <p:sp>
          <p:nvSpPr>
            <p:cNvPr id="99" name="Arc 98"/>
            <p:cNvSpPr/>
            <p:nvPr/>
          </p:nvSpPr>
          <p:spPr>
            <a:xfrm flipH="1">
              <a:off x="6934200" y="3075432"/>
              <a:ext cx="3048000" cy="762000"/>
            </a:xfrm>
            <a:prstGeom prst="arc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7168" name="Group 90"/>
            <p:cNvGrpSpPr/>
            <p:nvPr/>
          </p:nvGrpSpPr>
          <p:grpSpPr>
            <a:xfrm>
              <a:off x="6705600" y="2895600"/>
              <a:ext cx="1981200" cy="762000"/>
              <a:chOff x="6705600" y="2895600"/>
              <a:chExt cx="1981200" cy="762000"/>
            </a:xfrm>
          </p:grpSpPr>
          <p:cxnSp>
            <p:nvCxnSpPr>
              <p:cNvPr id="101" name="Straight Arrow Connector 100"/>
              <p:cNvCxnSpPr/>
              <p:nvPr/>
            </p:nvCxnSpPr>
            <p:spPr>
              <a:xfrm rot="5400000">
                <a:off x="6704409" y="3276203"/>
                <a:ext cx="457994" cy="1588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Arrow Connector 101"/>
              <p:cNvCxnSpPr/>
              <p:nvPr/>
            </p:nvCxnSpPr>
            <p:spPr>
              <a:xfrm>
                <a:off x="6934200" y="3048000"/>
                <a:ext cx="1600200" cy="1588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TextBox 102"/>
              <p:cNvSpPr txBox="1"/>
              <p:nvPr/>
            </p:nvSpPr>
            <p:spPr>
              <a:xfrm>
                <a:off x="6705600" y="3349823"/>
                <a:ext cx="228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400" dirty="0" smtClean="0"/>
                  <a:t>y</a:t>
                </a:r>
                <a:endParaRPr lang="sv-SE" sz="1400" dirty="0"/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8458200" y="2895600"/>
                <a:ext cx="228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400" dirty="0" smtClean="0"/>
                  <a:t>F</a:t>
                </a:r>
                <a:endParaRPr lang="sv-SE" sz="1400" dirty="0"/>
              </a:p>
            </p:txBody>
          </p:sp>
        </p:grpSp>
      </p:grpSp>
      <p:grpSp>
        <p:nvGrpSpPr>
          <p:cNvPr id="7169" name="Group 104"/>
          <p:cNvGrpSpPr/>
          <p:nvPr/>
        </p:nvGrpSpPr>
        <p:grpSpPr>
          <a:xfrm>
            <a:off x="6324600" y="3401568"/>
            <a:ext cx="3276600" cy="941832"/>
            <a:chOff x="6705600" y="2895600"/>
            <a:chExt cx="3276600" cy="941832"/>
          </a:xfrm>
        </p:grpSpPr>
        <p:sp>
          <p:nvSpPr>
            <p:cNvPr id="106" name="Arc 105"/>
            <p:cNvSpPr/>
            <p:nvPr/>
          </p:nvSpPr>
          <p:spPr>
            <a:xfrm flipH="1">
              <a:off x="6934200" y="3075432"/>
              <a:ext cx="3048000" cy="762000"/>
            </a:xfrm>
            <a:prstGeom prst="arc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7172" name="Group 90"/>
            <p:cNvGrpSpPr/>
            <p:nvPr/>
          </p:nvGrpSpPr>
          <p:grpSpPr>
            <a:xfrm>
              <a:off x="6705600" y="2895600"/>
              <a:ext cx="1981200" cy="762000"/>
              <a:chOff x="6705600" y="2895600"/>
              <a:chExt cx="1981200" cy="762000"/>
            </a:xfrm>
          </p:grpSpPr>
          <p:cxnSp>
            <p:nvCxnSpPr>
              <p:cNvPr id="108" name="Straight Arrow Connector 107"/>
              <p:cNvCxnSpPr/>
              <p:nvPr/>
            </p:nvCxnSpPr>
            <p:spPr>
              <a:xfrm rot="5400000">
                <a:off x="6704409" y="3276203"/>
                <a:ext cx="457994" cy="1588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Arrow Connector 108"/>
              <p:cNvCxnSpPr/>
              <p:nvPr/>
            </p:nvCxnSpPr>
            <p:spPr>
              <a:xfrm>
                <a:off x="6934200" y="3048000"/>
                <a:ext cx="1600200" cy="1588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TextBox 109"/>
              <p:cNvSpPr txBox="1"/>
              <p:nvPr/>
            </p:nvSpPr>
            <p:spPr>
              <a:xfrm>
                <a:off x="6705600" y="3349823"/>
                <a:ext cx="228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400" dirty="0" smtClean="0"/>
                  <a:t>y</a:t>
                </a:r>
                <a:endParaRPr lang="sv-SE" sz="1400" dirty="0"/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8458200" y="2895600"/>
                <a:ext cx="228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400" dirty="0" smtClean="0"/>
                  <a:t>F</a:t>
                </a:r>
                <a:endParaRPr lang="sv-SE" sz="1400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Appendix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Mass Conservation</a:t>
            </a:r>
          </a:p>
          <a:p>
            <a:pPr lvl="1"/>
            <a:r>
              <a:rPr lang="sv-SE" dirty="0" smtClean="0"/>
              <a:t>Remedy</a:t>
            </a:r>
          </a:p>
          <a:p>
            <a:pPr marL="1225296" lvl="2" indent="-457200">
              <a:buFont typeface="+mj-lt"/>
              <a:buAutoNum type="arabicPeriod"/>
            </a:pPr>
            <a:r>
              <a:rPr lang="sv-SE" dirty="0" smtClean="0"/>
              <a:t>Refined force field design by Werder et al (2005)</a:t>
            </a:r>
          </a:p>
          <a:p>
            <a:pPr marL="1444752" lvl="3" indent="-457200"/>
            <a:r>
              <a:rPr lang="sv-SE" dirty="0" smtClean="0"/>
              <a:t>Complicated model with case-specific coefficients</a:t>
            </a:r>
          </a:p>
          <a:p>
            <a:pPr marL="1225296" lvl="2" indent="-457200">
              <a:buFont typeface="+mj-lt"/>
              <a:buAutoNum type="arabicPeriod"/>
            </a:pPr>
            <a:r>
              <a:rPr lang="sv-SE" dirty="0" smtClean="0"/>
              <a:t>Particle in the upper buffer layer is stretched to vertical direction according to the continuum density solution and force function assists on reserving the system’s ensemble</a:t>
            </a:r>
          </a:p>
          <a:p>
            <a:pPr marL="1225296" lvl="2" indent="-457200">
              <a:buFont typeface="+mj-lt"/>
              <a:buAutoNum type="arabicPeriod"/>
            </a:pPr>
            <a:endParaRPr lang="sv-SE" dirty="0" smtClean="0"/>
          </a:p>
          <a:p>
            <a:pPr marL="1444752" lvl="3" indent="-457200"/>
            <a:r>
              <a:rPr lang="el-GR" dirty="0" smtClean="0"/>
              <a:t>ρ</a:t>
            </a:r>
            <a:r>
              <a:rPr lang="sv-SE" baseline="-25000" dirty="0" smtClean="0"/>
              <a:t>CFD</a:t>
            </a:r>
            <a:r>
              <a:rPr lang="sv-SE" dirty="0" smtClean="0"/>
              <a:t> is acquired by the relation between artificial pressure and real density:</a:t>
            </a:r>
          </a:p>
          <a:p>
            <a:pPr marL="1444752" lvl="3" indent="-457200"/>
            <a:endParaRPr lang="sv-SE" dirty="0" smtClean="0"/>
          </a:p>
          <a:p>
            <a:pPr marL="1444752" lvl="3" indent="-457200"/>
            <a:endParaRPr lang="sv-SE" dirty="0" smtClean="0"/>
          </a:p>
          <a:p>
            <a:pPr marL="1444752" lvl="3" indent="-457200"/>
            <a:r>
              <a:rPr lang="sv-SE" dirty="0" smtClean="0"/>
              <a:t>Likewise, artificial pressure at  MDtoCFD boundary is computed as:</a:t>
            </a:r>
          </a:p>
          <a:p>
            <a:pPr marL="1444752" lvl="3" indent="-457200"/>
            <a:endParaRPr lang="sv-SE" dirty="0" smtClean="0"/>
          </a:p>
          <a:p>
            <a:pPr marL="1444752" lvl="3" indent="-457200">
              <a:buFont typeface="+mj-lt"/>
              <a:buAutoNum type="arabicPeriod"/>
            </a:pPr>
            <a:endParaRPr lang="sv-SE" dirty="0" smtClean="0"/>
          </a:p>
          <a:p>
            <a:pPr lvl="2"/>
            <a:endParaRPr lang="sv-SE" dirty="0"/>
          </a:p>
        </p:txBody>
      </p:sp>
      <p:graphicFrame>
        <p:nvGraphicFramePr>
          <p:cNvPr id="112" name="Object 111"/>
          <p:cNvGraphicFramePr>
            <a:graphicFrameLocks noChangeAspect="1"/>
          </p:cNvGraphicFramePr>
          <p:nvPr/>
        </p:nvGraphicFramePr>
        <p:xfrm>
          <a:off x="1393723" y="3581400"/>
          <a:ext cx="1273277" cy="533400"/>
        </p:xfrm>
        <a:graphic>
          <a:graphicData uri="http://schemas.openxmlformats.org/presentationml/2006/ole">
            <p:oleObj spid="_x0000_s7172" name="Equation" r:id="rId3" imgW="939600" imgH="393480" progId="Equation.3">
              <p:embed/>
            </p:oleObj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1676400" y="4384675"/>
          <a:ext cx="1222375" cy="568325"/>
        </p:xfrm>
        <a:graphic>
          <a:graphicData uri="http://schemas.openxmlformats.org/presentationml/2006/ole">
            <p:oleObj spid="_x0000_s7173" name="Equation" r:id="rId4" imgW="901440" imgH="419040" progId="Equation.3">
              <p:embed/>
            </p:oleObj>
          </a:graphicData>
        </a:graphic>
      </p:graphicFrame>
      <p:sp>
        <p:nvSpPr>
          <p:cNvPr id="114" name="Right Arrow 113"/>
          <p:cNvSpPr/>
          <p:nvPr/>
        </p:nvSpPr>
        <p:spPr>
          <a:xfrm>
            <a:off x="3152775" y="4572000"/>
            <a:ext cx="381000" cy="15240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3733800" y="4267200"/>
          <a:ext cx="1704975" cy="792162"/>
        </p:xfrm>
        <a:graphic>
          <a:graphicData uri="http://schemas.openxmlformats.org/presentationml/2006/ole">
            <p:oleObj spid="_x0000_s7174" name="Equation" r:id="rId5" imgW="1257120" imgH="583920" progId="Equation.3">
              <p:embed/>
            </p:oleObj>
          </a:graphicData>
        </a:graphic>
      </p:graphicFrame>
      <p:graphicFrame>
        <p:nvGraphicFramePr>
          <p:cNvPr id="7175" name="Object 7"/>
          <p:cNvGraphicFramePr>
            <a:graphicFrameLocks noChangeAspect="1"/>
          </p:cNvGraphicFramePr>
          <p:nvPr/>
        </p:nvGraphicFramePr>
        <p:xfrm>
          <a:off x="1676400" y="5257800"/>
          <a:ext cx="2084387" cy="585787"/>
        </p:xfrm>
        <a:graphic>
          <a:graphicData uri="http://schemas.openxmlformats.org/presentationml/2006/ole">
            <p:oleObj spid="_x0000_s7175" name="Equation" r:id="rId6" imgW="153648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ko-KR" dirty="0" smtClean="0"/>
              <a:t>Appendix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altLang="ko-KR" dirty="0" smtClean="0"/>
              <a:t>Mass Conservation</a:t>
            </a:r>
          </a:p>
          <a:p>
            <a:pPr lvl="1"/>
            <a:r>
              <a:rPr lang="sv-SE" altLang="ko-KR" dirty="0" smtClean="0"/>
              <a:t>Solution</a:t>
            </a:r>
          </a:p>
          <a:p>
            <a:pPr lvl="1"/>
            <a:endParaRPr lang="sv-SE" altLang="ko-KR" dirty="0" smtClean="0"/>
          </a:p>
          <a:p>
            <a:pPr lvl="1"/>
            <a:endParaRPr lang="sv-SE" altLang="ko-KR" dirty="0" smtClean="0"/>
          </a:p>
          <a:p>
            <a:pPr lvl="1"/>
            <a:endParaRPr lang="sv-SE" altLang="ko-KR" dirty="0" smtClean="0"/>
          </a:p>
          <a:p>
            <a:pPr lvl="1"/>
            <a:endParaRPr lang="sv-SE" altLang="ko-KR" dirty="0" smtClean="0"/>
          </a:p>
          <a:p>
            <a:pPr lvl="1"/>
            <a:endParaRPr lang="sv-SE" altLang="ko-KR" dirty="0" smtClean="0"/>
          </a:p>
          <a:p>
            <a:pPr lvl="1"/>
            <a:endParaRPr lang="sv-SE" altLang="ko-KR" dirty="0" smtClean="0"/>
          </a:p>
          <a:p>
            <a:pPr lvl="1"/>
            <a:endParaRPr lang="sv-SE" altLang="ko-KR" dirty="0" smtClean="0"/>
          </a:p>
          <a:p>
            <a:pPr lvl="1"/>
            <a:endParaRPr lang="sv-SE" altLang="ko-KR" dirty="0" smtClean="0"/>
          </a:p>
          <a:p>
            <a:pPr lvl="2"/>
            <a:r>
              <a:rPr lang="sv-SE" altLang="ko-KR" dirty="0" smtClean="0"/>
              <a:t>The relation between density and artificial pressure: </a:t>
            </a:r>
            <a:endParaRPr lang="ko-KR" altLang="en-US" dirty="0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2047875"/>
            <a:ext cx="370332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개체 4"/>
          <p:cNvGraphicFramePr>
            <a:graphicFrameLocks noChangeAspect="1"/>
          </p:cNvGraphicFramePr>
          <p:nvPr/>
        </p:nvGraphicFramePr>
        <p:xfrm>
          <a:off x="7696200" y="5257800"/>
          <a:ext cx="1143000" cy="918148"/>
        </p:xfrm>
        <a:graphic>
          <a:graphicData uri="http://schemas.openxmlformats.org/presentationml/2006/ole">
            <p:oleObj spid="_x0000_s58371" name="수식" r:id="rId4" imgW="774360" imgH="622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Appendix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Upper Plate Velocity of 0.1 </a:t>
            </a:r>
            <a:r>
              <a:rPr lang="el-GR" dirty="0" smtClean="0"/>
              <a:t>σ</a:t>
            </a:r>
            <a:r>
              <a:rPr lang="sv-SE" dirty="0" smtClean="0"/>
              <a:t> / </a:t>
            </a:r>
            <a:r>
              <a:rPr lang="el-GR" dirty="0" smtClean="0"/>
              <a:t>τ</a:t>
            </a:r>
            <a:r>
              <a:rPr lang="en-US" dirty="0" smtClean="0"/>
              <a:t> (≈15 m/s)</a:t>
            </a:r>
            <a:endParaRPr lang="sv-SE" dirty="0"/>
          </a:p>
        </p:txBody>
      </p:sp>
      <p:sp>
        <p:nvSpPr>
          <p:cNvPr id="4" name="오른쪽 화살표 3"/>
          <p:cNvSpPr/>
          <p:nvPr/>
        </p:nvSpPr>
        <p:spPr>
          <a:xfrm>
            <a:off x="4343400" y="3429000"/>
            <a:ext cx="457200" cy="38100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960120" y="54864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altLang="ko-KR" dirty="0" smtClean="0"/>
              <a:t>Individual Solution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86400" y="54864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altLang="ko-KR" dirty="0" smtClean="0"/>
              <a:t>32 Samples</a:t>
            </a:r>
            <a:endParaRPr lang="ko-KR" altLang="en-US" dirty="0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47875"/>
            <a:ext cx="370332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3480" y="2047875"/>
            <a:ext cx="370332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4690</TotalTime>
  <Words>1195</Words>
  <Application>Microsoft Office PowerPoint</Application>
  <PresentationFormat>On-screen Show (4:3)</PresentationFormat>
  <Paragraphs>324</Paragraphs>
  <Slides>37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Module</vt:lpstr>
      <vt:lpstr>Equation</vt:lpstr>
      <vt:lpstr>수식</vt:lpstr>
      <vt:lpstr>Numerical Experiments of Solving Moderate-Velocity Flow Field Using a Hybrid CFD-MD Approach</vt:lpstr>
      <vt:lpstr>Outline</vt:lpstr>
      <vt:lpstr>Introduction</vt:lpstr>
      <vt:lpstr>NSC – National Supercomputing Centre</vt:lpstr>
      <vt:lpstr>NSC – National Supercomputing Centre</vt:lpstr>
      <vt:lpstr>Motivation</vt:lpstr>
      <vt:lpstr>Numerical Issues</vt:lpstr>
      <vt:lpstr>Agenda</vt:lpstr>
      <vt:lpstr>Accuracy of a Hybrid CFD-MD Approach</vt:lpstr>
      <vt:lpstr>CFD Solver</vt:lpstr>
      <vt:lpstr>MD Solver</vt:lpstr>
      <vt:lpstr>Continuum-to-Particle Hybrid BC</vt:lpstr>
      <vt:lpstr>Continuum-to-Particle Hybrid BC (Cont’d)</vt:lpstr>
      <vt:lpstr>Particle-to-Continuum Hybrid BC</vt:lpstr>
      <vt:lpstr>Suppression of the Statistical Noise</vt:lpstr>
      <vt:lpstr>Characteristics of the Sampling Noise</vt:lpstr>
      <vt:lpstr>Coupling Parameters</vt:lpstr>
      <vt:lpstr>Sampling Multiple Replicas</vt:lpstr>
      <vt:lpstr>Interpolation of Multiple Samples (Curve Fitting)</vt:lpstr>
      <vt:lpstr>Interpolation of Multiple Samples (Curve Fitting)</vt:lpstr>
      <vt:lpstr>Numerical Experiments</vt:lpstr>
      <vt:lpstr>Geometry and Coupling Parameters</vt:lpstr>
      <vt:lpstr>Validation / Verification</vt:lpstr>
      <vt:lpstr>Validation / Verification</vt:lpstr>
      <vt:lpstr>Moderate-Velocity Flow Simulations</vt:lpstr>
      <vt:lpstr>Moderate-Velocity Flow Simulation</vt:lpstr>
      <vt:lpstr>Moderate-Velocity Flow Simulation</vt:lpstr>
      <vt:lpstr>Moderate-Velocity Flow Simulation</vt:lpstr>
      <vt:lpstr>Moderate-Velocity Flow Simulation</vt:lpstr>
      <vt:lpstr>Concluding Remarks</vt:lpstr>
      <vt:lpstr>Concluding Remarks</vt:lpstr>
      <vt:lpstr>Concluding Remarks</vt:lpstr>
      <vt:lpstr>Appendix</vt:lpstr>
      <vt:lpstr>Appendix</vt:lpstr>
      <vt:lpstr>Appendix</vt:lpstr>
      <vt:lpstr>Appendix</vt:lpstr>
      <vt:lpstr>Appendix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Soon-Heum "Jeff" Ko</dc:creator>
  <cp:lastModifiedBy>Soon-Heum "Jeff" Ko</cp:lastModifiedBy>
  <cp:revision>367</cp:revision>
  <dcterms:created xsi:type="dcterms:W3CDTF">2011-07-18T09:57:32Z</dcterms:created>
  <dcterms:modified xsi:type="dcterms:W3CDTF">2011-07-22T16:49:57Z</dcterms:modified>
</cp:coreProperties>
</file>