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62" r:id="rId3"/>
    <p:sldId id="264" r:id="rId4"/>
    <p:sldId id="263" r:id="rId5"/>
    <p:sldId id="265" r:id="rId6"/>
    <p:sldId id="26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D7D9CD"/>
    <a:srgbClr val="8BADBD"/>
    <a:srgbClr val="8BACBD"/>
    <a:srgbClr val="B5B5B5"/>
    <a:srgbClr val="424242"/>
    <a:srgbClr val="E4E6DE"/>
    <a:srgbClr val="595959"/>
    <a:srgbClr val="323232"/>
    <a:srgbClr val="E9A4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9" autoAdjust="0"/>
    <p:restoredTop sz="65070" autoAdjust="0"/>
  </p:normalViewPr>
  <p:slideViewPr>
    <p:cSldViewPr snapToGrid="0" snapToObjects="1">
      <p:cViewPr varScale="1">
        <p:scale>
          <a:sx n="101" d="100"/>
          <a:sy n="101" d="100"/>
        </p:scale>
        <p:origin x="-256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AC4B2-6F12-454D-8DA7-7B9C78843B81}" type="datetimeFigureOut">
              <a:rPr lang="en-US" smtClean="0"/>
              <a:pPr/>
              <a:t>30.11.2010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2AEAE-9455-E64B-9026-F04C33961D8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24AD4-A78B-B645-8B43-825B1EB2901C}" type="datetimeFigureOut">
              <a:rPr lang="en-US" smtClean="0"/>
              <a:pPr/>
              <a:t>30.11.2010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1C05A-BBAC-0741-9B8E-1278839E95F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1C05A-BBAC-0741-9B8E-1278839E95F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(D1) Data Management: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concerns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all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aspects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associtaed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lifecycle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maintenance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including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acquisition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archiving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to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name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few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policies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deliver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enhance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(D2) Distribution: Data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either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distributed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distributed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raises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issue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reliable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large-scale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transport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association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computation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date.</a:t>
            </a:r>
          </a:p>
          <a:p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(D3)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Dynamism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Data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dynamically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generated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collected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e.g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via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sensors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trigger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adaptive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computation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steering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turn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impact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collection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been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dynamic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driven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(DDDAS)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recently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InfoSymbiotic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(D4) Access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Data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low-level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protocols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hide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distribution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heterogeneous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nature of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via uniform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interaces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also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policy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govern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allowed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conditions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(D5) Performance: Access to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large-scale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distributed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raises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critical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performance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concerns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respect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scale-up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scale-out</a:t>
            </a:r>
            <a:endParaRPr lang="de-D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(D6) Data Integration : Data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residing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different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com-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bined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unified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Associated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issues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conversion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shims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semantic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descriptors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ontologies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help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harmonize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1C05A-BBAC-0741-9B8E-1278839E95F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1C05A-BBAC-0741-9B8E-1278839E95F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130616" y="570391"/>
            <a:ext cx="1644429" cy="12890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0" y="2157319"/>
            <a:ext cx="8923005" cy="877234"/>
          </a:xfrm>
          <a:prstGeom prst="rect">
            <a:avLst/>
          </a:prstGeom>
          <a:solidFill>
            <a:srgbClr val="424242"/>
          </a:solidFill>
          <a:ln>
            <a:noFill/>
          </a:ln>
          <a:effectLst/>
          <a:scene3d>
            <a:camera prst="obliqueTopRight"/>
            <a:lightRig rig="threePt" dir="tl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AGA Helvetica 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6205" y="2251145"/>
            <a:ext cx="2892308" cy="707358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914400" y="3043020"/>
            <a:ext cx="8001000" cy="3814980"/>
          </a:xfrm>
          <a:solidFill>
            <a:srgbClr val="E4E6DE"/>
          </a:solidFill>
        </p:spPr>
        <p:txBody>
          <a:bodyPr lIns="274320" tIns="91440" bIns="91440" anchor="t" anchorCtr="0">
            <a:no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580094" y="6492875"/>
            <a:ext cx="2133600" cy="365125"/>
          </a:xfrm>
        </p:spPr>
        <p:txBody>
          <a:bodyPr/>
          <a:lstStyle/>
          <a:p>
            <a:fld id="{ADB8239A-D789-5443-937F-338E3AE3D41C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120588" y="6492875"/>
            <a:ext cx="28956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4990"/>
            <a:ext cx="8913813" cy="792651"/>
          </a:xfrm>
          <a:solidFill>
            <a:srgbClr val="424242"/>
          </a:solidFill>
        </p:spPr>
        <p:txBody>
          <a:bodyPr lIns="1097280" anchor="ctr" anchorCtr="0">
            <a:normAutofit/>
          </a:bodyPr>
          <a:lstStyle>
            <a:lvl1pPr>
              <a:defRPr sz="2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533" y="2068618"/>
            <a:ext cx="7707367" cy="4197711"/>
          </a:xfrm>
        </p:spPr>
        <p:txBody>
          <a:bodyPr/>
          <a:lstStyle>
            <a:lvl1pPr>
              <a:buClr>
                <a:srgbClr val="8BACBD"/>
              </a:buClr>
              <a:defRPr/>
            </a:lvl1pPr>
            <a:lvl2pPr>
              <a:buClr>
                <a:srgbClr val="B5B5B5"/>
              </a:buClr>
              <a:defRPr/>
            </a:lvl2pPr>
            <a:lvl3pPr>
              <a:buClr>
                <a:srgbClr val="8BACBD"/>
              </a:buClr>
              <a:defRPr/>
            </a:lvl3pPr>
            <a:lvl4pPr>
              <a:buClr>
                <a:srgbClr val="B5B5B5"/>
              </a:buClr>
              <a:defRPr/>
            </a:lvl4pPr>
            <a:lvl5pPr>
              <a:buClr>
                <a:srgbClr val="8BACBD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580094" y="6492875"/>
            <a:ext cx="2133600" cy="365125"/>
          </a:xfrm>
        </p:spPr>
        <p:txBody>
          <a:bodyPr/>
          <a:lstStyle/>
          <a:p>
            <a:fld id="{BC26097E-015C-3B4D-86C1-CD2AD30F0B81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120588" y="6492875"/>
            <a:ext cx="28956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649F4-2545-3040-B7BD-803CA59D50C7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9088-CEDD-2F48-A9A0-611A3CC03FE9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ED87ACF-EB3C-EA42-8610-542FB50388EB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0E0DC31B-692F-774E-A937-DA560DE61DA8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FDAE-5BDC-1B4F-BC4C-23C867CEBC21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C516-787B-9A45-AFCF-5D75DD78DEBE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F19CAA94-9393-BB4A-8CB6-008B1351A132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459EC1CE-E98D-704D-AD6F-6E3323A36483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92A5-8B3E-1949-B0CC-6F0593ACFA8E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381DA14-A3C0-9C42-96F2-BEE3D5DE963D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33319320-9A5F-694B-B7B5-C734EC93AAA2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E397-A6E6-7547-B24A-92BB5049E0F2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B7D46-BD5E-E641-9118-DCE28F3B83FA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3476A5E-2ED6-7749-A8C1-D0B1EEEB97E0}" type="datetime1">
              <a:rPr lang="en-US" smtClean="0"/>
              <a:pPr/>
              <a:t>30.11.2010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F7665AF-92BA-E649-941D-268879B3EA81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tIns="274320"/>
          <a:lstStyle/>
          <a:p>
            <a:r>
              <a:rPr lang="en-US" dirty="0" smtClean="0"/>
              <a:t>Pilot-Store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Abstraction for Data-Intensive Computing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05509" y="6282902"/>
            <a:ext cx="472733" cy="4636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1023" y="6271762"/>
            <a:ext cx="463656" cy="4636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770" y="6306664"/>
            <a:ext cx="1079685" cy="421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/>
          </p:cNvSpPr>
          <p:nvPr/>
        </p:nvSpPr>
        <p:spPr bwMode="auto">
          <a:xfrm>
            <a:off x="1447800" y="171450"/>
            <a:ext cx="71628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dirty="0">
              <a:solidFill>
                <a:srgbClr val="000080"/>
              </a:solidFill>
              <a:ea typeface="Arial" charset="0"/>
              <a:cs typeface="Arial" charset="0"/>
            </a:endParaRPr>
          </a:p>
        </p:txBody>
      </p:sp>
      <p:sp>
        <p:nvSpPr>
          <p:cNvPr id="20485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Pilot-Store Abstractions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Pilot Data: </a:t>
            </a:r>
          </a:p>
          <a:p>
            <a:pPr lvl="1"/>
            <a:r>
              <a:rPr lang="en-US" sz="2400" dirty="0" smtClean="0"/>
              <a:t>Abstraction for expressing data localities and affinities.</a:t>
            </a:r>
          </a:p>
          <a:p>
            <a:pPr lvl="1"/>
            <a:r>
              <a:rPr lang="en-US" sz="2400" dirty="0" smtClean="0"/>
              <a:t>Pilot Data can be used to create groups of file that are always used together </a:t>
            </a:r>
            <a:r>
              <a:rPr lang="de-DE" sz="2400" dirty="0" smtClean="0"/>
              <a:t>(</a:t>
            </a:r>
            <a:r>
              <a:rPr lang="de-DE" sz="2400" dirty="0" err="1" smtClean="0"/>
              <a:t>Filecule</a:t>
            </a:r>
            <a:r>
              <a:rPr lang="de-DE" sz="2400" dirty="0" smtClean="0"/>
              <a:t>, </a:t>
            </a:r>
            <a:r>
              <a:rPr lang="de-DE" sz="2400" dirty="0" err="1" smtClean="0"/>
              <a:t>Iamnitchi</a:t>
            </a:r>
            <a:r>
              <a:rPr lang="de-DE" sz="2400" dirty="0" smtClean="0"/>
              <a:t> 2008)</a:t>
            </a:r>
          </a:p>
          <a:p>
            <a:pPr lvl="1"/>
            <a:r>
              <a:rPr lang="en-US" sz="2400" dirty="0" smtClean="0"/>
              <a:t>Pilot Data provides a set of basic operations on top of these file groups</a:t>
            </a:r>
          </a:p>
          <a:p>
            <a:r>
              <a:rPr lang="en-US" sz="2400" dirty="0" smtClean="0"/>
              <a:t>Pilot Store: A container that represents a logical group of physical files that share the same affinity.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/>
          </p:cNvSpPr>
          <p:nvPr/>
        </p:nvSpPr>
        <p:spPr bwMode="auto">
          <a:xfrm>
            <a:off x="1447800" y="171450"/>
            <a:ext cx="71628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dirty="0">
              <a:solidFill>
                <a:srgbClr val="000080"/>
              </a:solidFill>
              <a:ea typeface="Arial" charset="0"/>
              <a:cs typeface="Arial" charset="0"/>
            </a:endParaRPr>
          </a:p>
        </p:txBody>
      </p:sp>
      <p:sp>
        <p:nvSpPr>
          <p:cNvPr id="20485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Pilot-Store Overview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33" y="2222550"/>
            <a:ext cx="7355209" cy="288286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036949" y="5377470"/>
            <a:ext cx="8107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Pilot Store Containers can be used to express data-data abstractions.</a:t>
            </a:r>
          </a:p>
          <a:p>
            <a:r>
              <a:rPr lang="en-US" dirty="0" smtClean="0"/>
              <a:t>Abstraction supports basic management tasks (create, delete, update,</a:t>
            </a:r>
          </a:p>
          <a:p>
            <a:r>
              <a:rPr lang="en-US" dirty="0" smtClean="0"/>
              <a:t>move, list).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/>
          </p:cNvSpPr>
          <p:nvPr/>
        </p:nvSpPr>
        <p:spPr bwMode="auto">
          <a:xfrm>
            <a:off x="1447800" y="171450"/>
            <a:ext cx="71628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>
              <a:solidFill>
                <a:srgbClr val="000080"/>
              </a:solidFill>
              <a:ea typeface="Arial" charset="0"/>
              <a:cs typeface="Arial" charset="0"/>
            </a:endParaRPr>
          </a:p>
        </p:txBody>
      </p:sp>
      <p:sp>
        <p:nvSpPr>
          <p:cNvPr id="20485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Pilot-Store and Many Job</a:t>
            </a:r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33" y="2068617"/>
            <a:ext cx="4460528" cy="348906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036949" y="5742346"/>
            <a:ext cx="8107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Each </a:t>
            </a:r>
            <a:r>
              <a:rPr lang="en-US" dirty="0" err="1" smtClean="0"/>
              <a:t>BigJob</a:t>
            </a:r>
            <a:r>
              <a:rPr lang="en-US" dirty="0" smtClean="0"/>
              <a:t> in a </a:t>
            </a:r>
            <a:r>
              <a:rPr lang="en-US" dirty="0" err="1" smtClean="0"/>
              <a:t>ManyJob</a:t>
            </a:r>
            <a:r>
              <a:rPr lang="en-US" dirty="0" smtClean="0"/>
              <a:t> can be tagged with a certain affinity. The </a:t>
            </a:r>
            <a:r>
              <a:rPr lang="en-US" dirty="0" err="1" smtClean="0"/>
              <a:t>ManyJob</a:t>
            </a:r>
            <a:r>
              <a:rPr lang="en-US" dirty="0" smtClean="0"/>
              <a:t> abstraction will ensure that only sub-jobs with the right affinity will be allocated to this </a:t>
            </a:r>
            <a:r>
              <a:rPr lang="en-US" dirty="0" err="1" smtClean="0"/>
              <a:t>BigJob</a:t>
            </a:r>
            <a:r>
              <a:rPr lang="en-US" dirty="0" smtClean="0"/>
              <a:t>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859172" y="2068616"/>
            <a:ext cx="2543943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ManyJob</a:t>
            </a:r>
            <a:r>
              <a:rPr lang="en-US" dirty="0" smtClean="0"/>
              <a:t> abstraction allows the management of multiple </a:t>
            </a:r>
            <a:r>
              <a:rPr lang="en-US" dirty="0" err="1" smtClean="0"/>
              <a:t>BigJobs</a:t>
            </a:r>
            <a:r>
              <a:rPr lang="en-US" dirty="0" smtClean="0"/>
              <a:t>. Sub-Jobs will be transparently distributed across all </a:t>
            </a:r>
            <a:r>
              <a:rPr lang="en-US" dirty="0" err="1" smtClean="0"/>
              <a:t>BigJobs</a:t>
            </a:r>
            <a:r>
              <a:rPr lang="en-US" dirty="0" smtClean="0"/>
              <a:t> according to a defined scheduling policy.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/>
          </p:cNvSpPr>
          <p:nvPr/>
        </p:nvSpPr>
        <p:spPr bwMode="auto">
          <a:xfrm>
            <a:off x="1447800" y="171450"/>
            <a:ext cx="71628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>
              <a:solidFill>
                <a:srgbClr val="000080"/>
              </a:solidFill>
              <a:ea typeface="Arial" charset="0"/>
              <a:cs typeface="Arial" charset="0"/>
            </a:endParaRPr>
          </a:p>
        </p:txBody>
      </p:sp>
      <p:sp>
        <p:nvSpPr>
          <p:cNvPr id="20485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Pilot-Store Limitations and Challenges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1017533" y="2068618"/>
            <a:ext cx="7707367" cy="4514097"/>
          </a:xfrm>
        </p:spPr>
        <p:txBody>
          <a:bodyPr>
            <a:normAutofit fontScale="85000" lnSpcReduction="20000"/>
          </a:bodyPr>
          <a:lstStyle/>
          <a:p>
            <a:pPr marL="342900" lvl="1" indent="-342900">
              <a:spcBef>
                <a:spcPts val="2000"/>
              </a:spcBef>
              <a:buClr>
                <a:srgbClr val="8BACBD"/>
              </a:buClr>
            </a:pPr>
            <a:r>
              <a:rPr lang="en-US" dirty="0" smtClean="0"/>
              <a:t>The current framework provides building blocks for expressing data localities and operation on file groups (DPA book: </a:t>
            </a:r>
            <a:r>
              <a:rPr lang="en-US" dirty="0" err="1" smtClean="0"/>
              <a:t>filecule</a:t>
            </a:r>
            <a:r>
              <a:rPr lang="en-US" dirty="0" smtClean="0"/>
              <a:t>).</a:t>
            </a:r>
          </a:p>
          <a:p>
            <a:r>
              <a:rPr lang="en-US" dirty="0" smtClean="0"/>
              <a:t>Limitations:</a:t>
            </a:r>
          </a:p>
          <a:p>
            <a:pPr lvl="1"/>
            <a:r>
              <a:rPr lang="en-US" dirty="0" smtClean="0"/>
              <a:t>No active agent that monitors state of files</a:t>
            </a:r>
          </a:p>
          <a:p>
            <a:pPr lvl="1"/>
            <a:r>
              <a:rPr lang="en-US" dirty="0" smtClean="0"/>
              <a:t>No placement policy support or autonomic behavior</a:t>
            </a:r>
          </a:p>
          <a:p>
            <a:pPr lvl="1"/>
            <a:r>
              <a:rPr lang="en-US" dirty="0" smtClean="0"/>
              <a:t>Infrastructures generally expose insufficient locality/topology information</a:t>
            </a:r>
          </a:p>
          <a:p>
            <a:r>
              <a:rPr lang="en-US" dirty="0" smtClean="0"/>
              <a:t>Compute – Data Affinity</a:t>
            </a:r>
          </a:p>
          <a:p>
            <a:pPr lvl="1"/>
            <a:r>
              <a:rPr lang="en-US" dirty="0" err="1" smtClean="0"/>
              <a:t>ManyJob</a:t>
            </a:r>
            <a:r>
              <a:rPr lang="en-US" dirty="0" smtClean="0"/>
              <a:t> only provides a very coarse-grained affinity</a:t>
            </a:r>
          </a:p>
          <a:p>
            <a:pPr lvl="1"/>
            <a:r>
              <a:rPr lang="en-US" dirty="0" smtClean="0"/>
              <a:t>No policy for what’s happening if data is not available in right location:</a:t>
            </a:r>
          </a:p>
          <a:p>
            <a:pPr lvl="2"/>
            <a:r>
              <a:rPr lang="en-US" dirty="0" smtClean="0"/>
              <a:t>Run anyways – affinity is just an hint</a:t>
            </a:r>
          </a:p>
          <a:p>
            <a:pPr lvl="2"/>
            <a:r>
              <a:rPr lang="en-US" dirty="0" smtClean="0"/>
              <a:t>When to move pilot stores? Move or copy?</a:t>
            </a:r>
          </a:p>
          <a:p>
            <a:pPr lvl="2"/>
            <a:r>
              <a:rPr lang="en-US" dirty="0" smtClean="0"/>
              <a:t>Move data to compute or visa versa?</a:t>
            </a:r>
          </a:p>
          <a:p>
            <a:r>
              <a:rPr lang="en-US" dirty="0" smtClean="0"/>
              <a:t>Data Replication:</a:t>
            </a:r>
          </a:p>
          <a:p>
            <a:pPr lvl="1"/>
            <a:r>
              <a:rPr lang="en-US" dirty="0" smtClean="0"/>
              <a:t>Identification of the same file: logical filename -&gt; physical files</a:t>
            </a:r>
          </a:p>
          <a:p>
            <a:pPr lvl="1"/>
            <a:r>
              <a:rPr lang="en-US" dirty="0" smtClean="0"/>
              <a:t>Manage replication process (consistency!)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/>
          </p:cNvSpPr>
          <p:nvPr/>
        </p:nvSpPr>
        <p:spPr bwMode="auto">
          <a:xfrm>
            <a:off x="1447800" y="171450"/>
            <a:ext cx="71628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>
              <a:solidFill>
                <a:srgbClr val="000080"/>
              </a:solidFill>
              <a:ea typeface="Arial" charset="0"/>
              <a:cs typeface="Arial" charset="0"/>
            </a:endParaRPr>
          </a:p>
        </p:txBody>
      </p:sp>
      <p:sp>
        <p:nvSpPr>
          <p:cNvPr id="20485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Pilot-Store Limitations and Challenges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1017533" y="2068618"/>
            <a:ext cx="7707367" cy="4514097"/>
          </a:xfrm>
        </p:spPr>
        <p:txBody>
          <a:bodyPr>
            <a:normAutofit/>
          </a:bodyPr>
          <a:lstStyle/>
          <a:p>
            <a:r>
              <a:rPr lang="en-US" dirty="0" smtClean="0"/>
              <a:t>Access to files:</a:t>
            </a:r>
          </a:p>
          <a:p>
            <a:pPr lvl="1"/>
            <a:r>
              <a:rPr lang="en-US" dirty="0" smtClean="0"/>
              <a:t>Assume if it is in the right affinity group, processing task (i.e. sub-job) can access it</a:t>
            </a:r>
          </a:p>
          <a:p>
            <a:pPr lvl="1"/>
            <a:r>
              <a:rPr lang="en-US" dirty="0" smtClean="0"/>
              <a:t>Copy file to local node vs. stream data?</a:t>
            </a:r>
          </a:p>
          <a:p>
            <a:pPr lvl="1"/>
            <a:r>
              <a:rPr lang="en-US" dirty="0" smtClean="0"/>
              <a:t>Block-based access like HDFS?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0</TotalTime>
  <Words>625</Words>
  <Application>Microsoft Macintosh PowerPoint</Application>
  <PresentationFormat>Bildschirmpräsentation (4:3)</PresentationFormat>
  <Paragraphs>44</Paragraphs>
  <Slides>6</Slides>
  <Notes>3</Notes>
  <HiddenSlides>0</HiddenSlides>
  <MMClips>0</MMClips>
  <ScaleCrop>false</ScaleCrop>
  <HeadingPairs>
    <vt:vector size="4" baseType="variant">
      <vt:variant>
        <vt:lpstr>Entwurfsvorlage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Perspective</vt:lpstr>
      <vt:lpstr>Pilot-Store</vt:lpstr>
      <vt:lpstr>Pilot-Store Abstractions</vt:lpstr>
      <vt:lpstr>Pilot-Store Overview</vt:lpstr>
      <vt:lpstr>Pilot-Store and Many Job</vt:lpstr>
      <vt:lpstr>Pilot-Store Limitations and Challenges</vt:lpstr>
      <vt:lpstr>Pilot-Store Limitations and Challenges</vt:lpstr>
    </vt:vector>
  </TitlesOfParts>
  <Company>Louisiana State Univeristy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SAGA</dc:title>
  <dc:creator>Ole Weidner</dc:creator>
  <cp:lastModifiedBy>Torsten Meier</cp:lastModifiedBy>
  <cp:revision>100</cp:revision>
  <dcterms:created xsi:type="dcterms:W3CDTF">2010-11-30T19:21:29Z</dcterms:created>
  <dcterms:modified xsi:type="dcterms:W3CDTF">2010-11-30T20:45:07Z</dcterms:modified>
</cp:coreProperties>
</file>